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ustom.xml" ContentType="application/vnd.openxmlformats-officedocument.custom-properties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Default Extension="png" ContentType="image/png"/>
  <Default Extension="bin" ContentType="application/vnd.openxmlformats-officedocument.oleObject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8"/>
  </p:notesMasterIdLst>
  <p:sldIdLst>
    <p:sldId id="305" r:id="rId2"/>
    <p:sldId id="310" r:id="rId3"/>
    <p:sldId id="359" r:id="rId4"/>
    <p:sldId id="430" r:id="rId5"/>
    <p:sldId id="432" r:id="rId6"/>
    <p:sldId id="431" r:id="rId7"/>
    <p:sldId id="437" r:id="rId8"/>
    <p:sldId id="436" r:id="rId9"/>
    <p:sldId id="435" r:id="rId10"/>
    <p:sldId id="438" r:id="rId11"/>
    <p:sldId id="434" r:id="rId12"/>
    <p:sldId id="439" r:id="rId13"/>
    <p:sldId id="441" r:id="rId14"/>
    <p:sldId id="440" r:id="rId15"/>
    <p:sldId id="442" r:id="rId16"/>
    <p:sldId id="378" r:id="rId17"/>
  </p:sldIdLst>
  <p:sldSz cx="9144000" cy="6858000" type="screen4x3"/>
  <p:notesSz cx="6797675" cy="9926638"/>
  <p:custDataLst>
    <p:tags r:id="rId19"/>
  </p:custDataLst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1200" kern="1200">
        <a:solidFill>
          <a:srgbClr val="3E788A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rgbClr val="3E788A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rgbClr val="3E788A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rgbClr val="3E788A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rgbClr val="3E788A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rgbClr val="3E788A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rgbClr val="3E788A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rgbClr val="3E788A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rgbClr val="3E788A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163780"/>
    <a:srgbClr val="173A87"/>
    <a:srgbClr val="1A4096"/>
    <a:srgbClr val="FF4B4B"/>
    <a:srgbClr val="FF8181"/>
    <a:srgbClr val="FF2F2F"/>
    <a:srgbClr val="89D674"/>
    <a:srgbClr val="194986"/>
  </p:clrMru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327F97BB-C833-4FB7-BDE5-3F7075034690}" styleName="Стиль из темы 2 - акцент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638B1855-1B75-4FBE-930C-398BA8C253C6}" styleName="Стиль из темы 2 - акцент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Стиль из темы 2 - акцент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E3FDE45-AF77-4B5C-9715-49D594BDF05E}" styleName="Светлый стиль 1 -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C083E6E3-FA7D-4D7B-A595-EF9225AFEA82}" styleName="Светлый стиль 1 -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D27102A9-8310-4765-A935-A1911B00CA55}" styleName="Светлый стиль 1 - акцент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FD0F851-EC5A-4D38-B0AD-8093EC10F338}" styleName="Светлый стиль 1 -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8D230F3-CF80-4859-8CE7-A43EE81993B5}" styleName="Светлый стиль 1 - акцент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624" autoAdjust="0"/>
    <p:restoredTop sz="99664" autoAdjust="0"/>
  </p:normalViewPr>
  <p:slideViewPr>
    <p:cSldViewPr>
      <p:cViewPr varScale="1">
        <p:scale>
          <a:sx n="72" d="100"/>
          <a:sy n="72" d="100"/>
        </p:scale>
        <p:origin x="-426" y="-102"/>
      </p:cViewPr>
      <p:guideLst>
        <p:guide orient="horz" pos="2642"/>
        <p:guide orient="horz" pos="3010"/>
        <p:guide pos="3589"/>
        <p:guide pos="5205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4" d="100"/>
          <a:sy n="54" d="100"/>
        </p:scale>
        <p:origin x="-2634" y="-108"/>
      </p:cViewPr>
      <p:guideLst>
        <p:guide orient="horz" pos="3126"/>
        <p:guide pos="2141"/>
      </p:guideLst>
    </p:cSldViewPr>
  </p:notesViewPr>
  <p:gridSpacing cx="46085125" cy="4608512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>
                <a:latin typeface="Arial" pitchFamily="34" charset="0"/>
              </a:defRPr>
            </a:lvl1pPr>
          </a:lstStyle>
          <a:p>
            <a:pPr>
              <a:defRPr/>
            </a:pPr>
            <a:fld id="{50DC6670-3C49-41E2-B524-6807314CCB10}" type="datetimeFigureOut">
              <a:rPr lang="ru-RU"/>
              <a:pPr>
                <a:defRPr/>
              </a:pPr>
              <a:t>27.04.2012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>
                <a:latin typeface="Arial" pitchFamily="34" charset="0"/>
              </a:defRPr>
            </a:lvl1pPr>
          </a:lstStyle>
          <a:p>
            <a:pPr>
              <a:defRPr/>
            </a:pPr>
            <a:fld id="{B48048A3-6680-4482-ADAE-5ED78B3B23D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4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8195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835D621-832C-4D55-B762-8777792606BC}" type="slidenum">
              <a:rPr lang="ru-RU">
                <a:latin typeface="Arial" charset="0"/>
              </a:rPr>
              <a:pPr/>
              <a:t>2</a:t>
            </a:fld>
            <a:endParaRPr lang="ru-RU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26627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488902A-B222-4D7B-AA6E-34F0A6B15286}" type="slidenum">
              <a:rPr lang="ru-RU">
                <a:latin typeface="Arial" charset="0"/>
              </a:rPr>
              <a:pPr/>
              <a:t>11</a:t>
            </a:fld>
            <a:endParaRPr lang="ru-RU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4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28675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6B1FA85-6267-40DA-B112-488B1212D9C8}" type="slidenum">
              <a:rPr lang="ru-RU">
                <a:latin typeface="Arial" charset="0"/>
              </a:rPr>
              <a:pPr/>
              <a:t>12</a:t>
            </a:fld>
            <a:endParaRPr lang="ru-RU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30723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3EC8F58-0EC4-41A8-B69E-FCE24AF5B79E}" type="slidenum">
              <a:rPr lang="ru-RU">
                <a:latin typeface="Arial" charset="0"/>
              </a:rPr>
              <a:pPr/>
              <a:t>13</a:t>
            </a:fld>
            <a:endParaRPr lang="ru-RU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0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32771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5D05F08-5F1B-4705-AF56-E5DF313A1679}" type="slidenum">
              <a:rPr lang="ru-RU">
                <a:latin typeface="Arial" charset="0"/>
              </a:rPr>
              <a:pPr/>
              <a:t>14</a:t>
            </a:fld>
            <a:endParaRPr lang="ru-RU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8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34819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1A19CCE-4FAE-401C-BCCA-EFDB05422CA9}" type="slidenum">
              <a:rPr lang="ru-RU">
                <a:latin typeface="Arial" charset="0"/>
              </a:rPr>
              <a:pPr/>
              <a:t>15</a:t>
            </a:fld>
            <a:endParaRPr lang="ru-RU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0243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00066A9-4C33-40F3-AE56-F92F44BD4F82}" type="slidenum">
              <a:rPr lang="ru-RU">
                <a:latin typeface="Arial" charset="0"/>
              </a:rPr>
              <a:pPr/>
              <a:t>3</a:t>
            </a:fld>
            <a:endParaRPr lang="ru-RU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0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2291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9D569AF-8383-4236-B64A-30BEE48EF815}" type="slidenum">
              <a:rPr lang="ru-RU">
                <a:latin typeface="Arial" charset="0"/>
              </a:rPr>
              <a:pPr/>
              <a:t>4</a:t>
            </a:fld>
            <a:endParaRPr lang="ru-RU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4339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4369BDC-0DD2-4846-83B5-FD3D6107CAF4}" type="slidenum">
              <a:rPr lang="ru-RU">
                <a:latin typeface="Arial" charset="0"/>
              </a:rPr>
              <a:pPr/>
              <a:t>5</a:t>
            </a:fld>
            <a:endParaRPr lang="ru-RU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6387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1DCD691-2EED-4AA1-B6D4-BB9F5EFB2CE1}" type="slidenum">
              <a:rPr lang="ru-RU">
                <a:latin typeface="Arial" charset="0"/>
              </a:rPr>
              <a:pPr/>
              <a:t>6</a:t>
            </a:fld>
            <a:endParaRPr lang="ru-RU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8435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0E288D4-B75B-433F-9506-1619772A68CC}" type="slidenum">
              <a:rPr lang="ru-RU">
                <a:latin typeface="Arial" charset="0"/>
              </a:rPr>
              <a:pPr/>
              <a:t>7</a:t>
            </a:fld>
            <a:endParaRPr lang="ru-RU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20483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49B1BE8-82C9-43B0-8372-F44442D46D4E}" type="slidenum">
              <a:rPr lang="ru-RU">
                <a:latin typeface="Arial" charset="0"/>
              </a:rPr>
              <a:pPr/>
              <a:t>8</a:t>
            </a:fld>
            <a:endParaRPr lang="ru-RU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0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22531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8769009-C8B6-46B4-969B-5749A7328F04}" type="slidenum">
              <a:rPr lang="ru-RU">
                <a:latin typeface="Arial" charset="0"/>
              </a:rPr>
              <a:pPr/>
              <a:t>9</a:t>
            </a:fld>
            <a:endParaRPr lang="ru-RU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24579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27ECB34-2D2C-4410-9C8E-A3B1EA89DFA5}" type="slidenum">
              <a:rPr lang="ru-RU">
                <a:latin typeface="Arial" charset="0"/>
              </a:rPr>
              <a:pPr/>
              <a:t>10</a:t>
            </a:fld>
            <a:endParaRPr lang="ru-RU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титул - 01"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вариант - 01">
    <p:bg>
      <p:bgPr>
        <a:solidFill>
          <a:srgbClr val="E3EB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19"/>
          <p:cNvGrpSpPr>
            <a:grpSpLocks/>
          </p:cNvGrpSpPr>
          <p:nvPr userDrawn="1"/>
        </p:nvGrpSpPr>
        <p:grpSpPr bwMode="auto">
          <a:xfrm>
            <a:off x="360363" y="0"/>
            <a:ext cx="8783637" cy="6875463"/>
            <a:chOff x="360000" y="0"/>
            <a:chExt cx="8784000" cy="6876000"/>
          </a:xfrm>
        </p:grpSpPr>
        <p:sp>
          <p:nvSpPr>
            <p:cNvPr id="4" name="Прямоугольник 10"/>
            <p:cNvSpPr/>
            <p:nvPr userDrawn="1"/>
          </p:nvSpPr>
          <p:spPr bwMode="auto">
            <a:xfrm>
              <a:off x="360000" y="0"/>
              <a:ext cx="8784000" cy="863667"/>
            </a:xfrm>
            <a:prstGeom prst="rect">
              <a:avLst/>
            </a:prstGeom>
            <a:solidFill>
              <a:schemeClr val="tx1">
                <a:lumMod val="50000"/>
              </a:schemeClr>
            </a:solidFill>
            <a:ln w="254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anchor="ctr"/>
            <a:lstStyle/>
            <a:p>
              <a:pPr algn="ctr">
                <a:lnSpc>
                  <a:spcPct val="90000"/>
                </a:lnSpc>
                <a:defRPr/>
              </a:pPr>
              <a:endParaRPr lang="ru-RU" dirty="0"/>
            </a:p>
          </p:txBody>
        </p:sp>
        <p:sp>
          <p:nvSpPr>
            <p:cNvPr id="5" name="Прямоугольник 11"/>
            <p:cNvSpPr/>
            <p:nvPr userDrawn="1"/>
          </p:nvSpPr>
          <p:spPr bwMode="auto">
            <a:xfrm>
              <a:off x="360000" y="6804556"/>
              <a:ext cx="8784000" cy="71444"/>
            </a:xfrm>
            <a:prstGeom prst="rect">
              <a:avLst/>
            </a:prstGeom>
            <a:solidFill>
              <a:schemeClr val="tx1">
                <a:lumMod val="50000"/>
              </a:schemeClr>
            </a:solidFill>
            <a:ln w="254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anchor="ctr"/>
            <a:lstStyle/>
            <a:p>
              <a:pPr algn="ctr">
                <a:lnSpc>
                  <a:spcPct val="90000"/>
                </a:lnSpc>
                <a:defRPr/>
              </a:pPr>
              <a:endParaRPr lang="ru-RU" dirty="0"/>
            </a:p>
          </p:txBody>
        </p:sp>
      </p:grpSp>
      <p:pic>
        <p:nvPicPr>
          <p:cNvPr id="6" name="Рисунок 13"/>
          <p:cNvPicPr>
            <a:picLocks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6840538" y="863600"/>
            <a:ext cx="2097087" cy="18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7" name="Группа 21"/>
          <p:cNvGrpSpPr>
            <a:grpSpLocks/>
          </p:cNvGrpSpPr>
          <p:nvPr userDrawn="1"/>
        </p:nvGrpSpPr>
        <p:grpSpPr bwMode="auto">
          <a:xfrm>
            <a:off x="6948488" y="684213"/>
            <a:ext cx="1997075" cy="361950"/>
            <a:chOff x="6948000" y="610328"/>
            <a:chExt cx="1998035" cy="361965"/>
          </a:xfrm>
        </p:grpSpPr>
        <p:pic>
          <p:nvPicPr>
            <p:cNvPr id="8" name="Рисунок 15"/>
            <p:cNvPicPr>
              <a:picLocks noChangeAspect="1"/>
            </p:cNvPicPr>
            <p:nvPr userDrawn="1"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6948000" y="610328"/>
              <a:ext cx="935938" cy="3619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" name="Рисунок 16"/>
            <p:cNvPicPr>
              <a:picLocks noChangeAspect="1"/>
            </p:cNvPicPr>
            <p:nvPr userDrawn="1"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8010000" y="610328"/>
              <a:ext cx="936035" cy="3603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1" name="Заголовок 1"/>
          <p:cNvSpPr>
            <a:spLocks noGrp="1"/>
          </p:cNvSpPr>
          <p:nvPr>
            <p:ph type="ctrTitle"/>
          </p:nvPr>
        </p:nvSpPr>
        <p:spPr>
          <a:xfrm>
            <a:off x="358476" y="0"/>
            <a:ext cx="8424000" cy="864000"/>
          </a:xfrm>
          <a:noFill/>
          <a:effectLst>
            <a:outerShdw dist="38100" dir="2700000" algn="tl" rotWithShape="0">
              <a:prstClr val="black"/>
            </a:outerShdw>
          </a:effectLst>
        </p:spPr>
        <p:txBody>
          <a:bodyPr lIns="180000" tIns="0" rIns="0" bIns="0"/>
          <a:lstStyle>
            <a:lvl1pPr algn="l">
              <a:lnSpc>
                <a:spcPct val="80000"/>
              </a:lnSpc>
              <a:defRPr sz="24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1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2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вариант - 01">
    <p:bg>
      <p:bgPr>
        <a:solidFill>
          <a:srgbClr val="E3EB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19"/>
          <p:cNvGrpSpPr>
            <a:grpSpLocks/>
          </p:cNvGrpSpPr>
          <p:nvPr userDrawn="1"/>
        </p:nvGrpSpPr>
        <p:grpSpPr bwMode="auto">
          <a:xfrm>
            <a:off x="360363" y="0"/>
            <a:ext cx="8783637" cy="6875463"/>
            <a:chOff x="360000" y="0"/>
            <a:chExt cx="8784000" cy="6876000"/>
          </a:xfrm>
        </p:grpSpPr>
        <p:sp>
          <p:nvSpPr>
            <p:cNvPr id="4" name="Прямоугольник 10"/>
            <p:cNvSpPr/>
            <p:nvPr userDrawn="1"/>
          </p:nvSpPr>
          <p:spPr bwMode="auto">
            <a:xfrm>
              <a:off x="360000" y="0"/>
              <a:ext cx="8784000" cy="863667"/>
            </a:xfrm>
            <a:prstGeom prst="rect">
              <a:avLst/>
            </a:prstGeom>
            <a:solidFill>
              <a:schemeClr val="tx1">
                <a:lumMod val="50000"/>
              </a:schemeClr>
            </a:solidFill>
            <a:ln w="254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anchor="ctr"/>
            <a:lstStyle/>
            <a:p>
              <a:pPr algn="ctr">
                <a:lnSpc>
                  <a:spcPct val="90000"/>
                </a:lnSpc>
                <a:defRPr/>
              </a:pPr>
              <a:endParaRPr lang="ru-RU" dirty="0"/>
            </a:p>
          </p:txBody>
        </p:sp>
        <p:sp>
          <p:nvSpPr>
            <p:cNvPr id="5" name="Прямоугольник 11"/>
            <p:cNvSpPr/>
            <p:nvPr userDrawn="1"/>
          </p:nvSpPr>
          <p:spPr bwMode="auto">
            <a:xfrm>
              <a:off x="360000" y="6804556"/>
              <a:ext cx="8784000" cy="71444"/>
            </a:xfrm>
            <a:prstGeom prst="rect">
              <a:avLst/>
            </a:prstGeom>
            <a:solidFill>
              <a:schemeClr val="tx1">
                <a:lumMod val="50000"/>
              </a:schemeClr>
            </a:solidFill>
            <a:ln w="254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anchor="ctr"/>
            <a:lstStyle/>
            <a:p>
              <a:pPr algn="ctr">
                <a:lnSpc>
                  <a:spcPct val="90000"/>
                </a:lnSpc>
                <a:defRPr/>
              </a:pPr>
              <a:endParaRPr lang="ru-RU" dirty="0"/>
            </a:p>
          </p:txBody>
        </p:sp>
      </p:grpSp>
      <p:sp>
        <p:nvSpPr>
          <p:cNvPr id="21" name="Заголовок 1"/>
          <p:cNvSpPr>
            <a:spLocks noGrp="1"/>
          </p:cNvSpPr>
          <p:nvPr>
            <p:ph type="ctrTitle"/>
          </p:nvPr>
        </p:nvSpPr>
        <p:spPr>
          <a:xfrm>
            <a:off x="358476" y="0"/>
            <a:ext cx="8424000" cy="864000"/>
          </a:xfrm>
          <a:noFill/>
          <a:effectLst>
            <a:outerShdw dist="38100" dir="2700000" algn="tl" rotWithShape="0">
              <a:prstClr val="black"/>
            </a:outerShdw>
          </a:effectLst>
        </p:spPr>
        <p:txBody>
          <a:bodyPr lIns="180000" tIns="0" rIns="0" bIns="0"/>
          <a:lstStyle>
            <a:lvl1pPr algn="l">
              <a:lnSpc>
                <a:spcPct val="80000"/>
              </a:lnSpc>
              <a:defRPr sz="24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vmlDrawing" Target="../drawings/vmlDrawing1.v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6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84" name="Object 360"/>
          <p:cNvGraphicFramePr>
            <a:graphicFrameLocks noChangeAspect="1"/>
          </p:cNvGraphicFramePr>
          <p:nvPr/>
        </p:nvGraphicFramePr>
        <p:xfrm>
          <a:off x="4252913" y="0"/>
          <a:ext cx="4891087" cy="4437063"/>
        </p:xfrm>
        <a:graphic>
          <a:graphicData uri="http://schemas.openxmlformats.org/presentationml/2006/ole">
            <p:oleObj spid="_x0000_s1384" name="Image" r:id="rId7" imgW="8228571" imgH="8711111" progId="">
              <p:embed/>
            </p:oleObj>
          </a:graphicData>
        </a:graphic>
      </p:graphicFrame>
      <p:sp>
        <p:nvSpPr>
          <p:cNvPr id="1027" name="Rectangle 3" descr="Light horizontal"/>
          <p:cNvSpPr>
            <a:spLocks noChangeArrowheads="1"/>
          </p:cNvSpPr>
          <p:nvPr/>
        </p:nvSpPr>
        <p:spPr bwMode="gray">
          <a:xfrm>
            <a:off x="0" y="9525"/>
            <a:ext cx="1476375" cy="6848475"/>
          </a:xfrm>
          <a:prstGeom prst="rect">
            <a:avLst/>
          </a:prstGeom>
          <a:pattFill prst="ltHorz">
            <a:fgClr>
              <a:schemeClr val="bg2"/>
            </a:fgClr>
            <a:bgClr>
              <a:srgbClr val="FFFFFF"/>
            </a:bgClr>
          </a:pattFill>
          <a:ln w="0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 flipV="1">
            <a:off x="0" y="4267200"/>
            <a:ext cx="9144000" cy="1106488"/>
          </a:xfrm>
          <a:prstGeom prst="rect">
            <a:avLst/>
          </a:prstGeom>
          <a:solidFill>
            <a:schemeClr val="accent1"/>
          </a:solidFill>
          <a:ln w="0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029" name="AutoShape 5"/>
          <p:cNvSpPr>
            <a:spLocks noChangeArrowheads="1"/>
          </p:cNvSpPr>
          <p:nvPr/>
        </p:nvSpPr>
        <p:spPr bwMode="ltGray">
          <a:xfrm>
            <a:off x="1474788" y="5156200"/>
            <a:ext cx="7129462" cy="504825"/>
          </a:xfrm>
          <a:prstGeom prst="roundRect">
            <a:avLst>
              <a:gd name="adj" fmla="val 16667"/>
            </a:avLst>
          </a:prstGeom>
          <a:solidFill>
            <a:schemeClr val="tx1"/>
          </a:solidFill>
          <a:ln w="38100" algn="ctr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389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76325"/>
            <a:ext cx="8229600" cy="524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</a:p>
        </p:txBody>
      </p:sp>
      <p:sp>
        <p:nvSpPr>
          <p:cNvPr id="1390" name="Rectangle 10"/>
          <p:cNvSpPr>
            <a:spLocks noGrp="1" noChangeArrowheads="1"/>
          </p:cNvSpPr>
          <p:nvPr>
            <p:ph type="title"/>
          </p:nvPr>
        </p:nvSpPr>
        <p:spPr bwMode="black">
          <a:xfrm>
            <a:off x="547688" y="319088"/>
            <a:ext cx="7162800" cy="563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Образец заголовка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4" r:id="rId2"/>
    <p:sldLayoutId id="2147483655" r:id="rId3"/>
  </p:sldLayoutIdLst>
  <p:transition spd="med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v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800">
          <a:solidFill>
            <a:schemeClr val="tx1"/>
          </a:solidFill>
          <a:latin typeface="Arial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Arial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Прямоугольник 7"/>
          <p:cNvSpPr>
            <a:spLocks noChangeArrowheads="1"/>
          </p:cNvSpPr>
          <p:nvPr/>
        </p:nvSpPr>
        <p:spPr bwMode="auto">
          <a:xfrm>
            <a:off x="746125" y="1314450"/>
            <a:ext cx="7561263" cy="3463925"/>
          </a:xfrm>
          <a:prstGeom prst="rect">
            <a:avLst/>
          </a:prstGeom>
          <a:solidFill>
            <a:srgbClr val="194986"/>
          </a:solidFill>
          <a:ln w="38100" algn="ctr">
            <a:noFill/>
            <a:round/>
            <a:headEnd/>
            <a:tailEnd/>
          </a:ln>
        </p:spPr>
        <p:txBody>
          <a:bodyPr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746125" y="1314450"/>
            <a:ext cx="7561263" cy="3463925"/>
          </a:xfrm>
          <a:prstGeom prst="rect">
            <a:avLst/>
          </a:prstGeom>
          <a:solidFill>
            <a:schemeClr val="accent1">
              <a:lumMod val="75000"/>
            </a:schemeClr>
          </a:solidFill>
          <a:effectLst>
            <a:outerShdw dist="38100" dir="2700000" algn="tl" rotWithShape="0">
              <a:prstClr val="black"/>
            </a:outerShdw>
          </a:effectLst>
        </p:spPr>
        <p:txBody>
          <a:bodyPr lIns="0" tIns="0" rIns="0" bIns="0" anchor="ctr"/>
          <a:lstStyle/>
          <a:p>
            <a:pPr algn="ctr">
              <a:defRPr/>
            </a:pPr>
            <a:r>
              <a:rPr lang="ru-RU" sz="4000" b="1" dirty="0">
                <a:solidFill>
                  <a:schemeClr val="bg1"/>
                </a:solidFill>
                <a:latin typeface="Arial" pitchFamily="34" charset="0"/>
              </a:rPr>
              <a:t>Инвестиционный климат</a:t>
            </a:r>
          </a:p>
          <a:p>
            <a:pPr algn="ctr">
              <a:defRPr/>
            </a:pPr>
            <a:r>
              <a:rPr lang="ru-RU" sz="4000" b="1" dirty="0">
                <a:solidFill>
                  <a:schemeClr val="bg1"/>
                </a:solidFill>
                <a:latin typeface="Arial" pitchFamily="34" charset="0"/>
              </a:rPr>
              <a:t>России. Сто шагов вперёд. </a:t>
            </a:r>
            <a:r>
              <a:rPr lang="en-US" sz="4000" b="1" dirty="0">
                <a:solidFill>
                  <a:schemeClr val="bg1"/>
                </a:solidFill>
                <a:latin typeface="Arial" pitchFamily="34" charset="0"/>
              </a:rPr>
              <a:t>KPI </a:t>
            </a:r>
            <a:r>
              <a:rPr lang="ru-RU" sz="4000" b="1" dirty="0">
                <a:solidFill>
                  <a:schemeClr val="bg1"/>
                </a:solidFill>
                <a:latin typeface="Arial" pitchFamily="34" charset="0"/>
              </a:rPr>
              <a:t>для Правительства</a:t>
            </a:r>
            <a:endParaRPr lang="ru-RU" sz="4000" b="1" dirty="0">
              <a:solidFill>
                <a:schemeClr val="bg1"/>
              </a:solidFill>
              <a:latin typeface="Arial" pitchFamily="34" charset="0"/>
            </a:endParaRPr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1188" y="5905500"/>
            <a:ext cx="1397000" cy="54133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37400" y="5927725"/>
            <a:ext cx="1403350" cy="53975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4" name="TextBox 13"/>
          <p:cNvSpPr txBox="1"/>
          <p:nvPr/>
        </p:nvSpPr>
        <p:spPr>
          <a:xfrm>
            <a:off x="3671888" y="5981700"/>
            <a:ext cx="1800225" cy="614363"/>
          </a:xfrm>
          <a:prstGeom prst="rect">
            <a:avLst/>
          </a:prstGeom>
          <a:noFill/>
        </p:spPr>
        <p:txBody>
          <a:bodyPr lIns="0" tIns="0" rIns="0" bIns="0" anchor="ctr">
            <a:spAutoFit/>
          </a:bodyPr>
          <a:lstStyle/>
          <a:p>
            <a:pPr algn="ctr">
              <a:defRPr/>
            </a:pPr>
            <a:r>
              <a:rPr lang="ru-RU" sz="2000" b="1" dirty="0">
                <a:solidFill>
                  <a:schemeClr val="tx1">
                    <a:lumMod val="50000"/>
                  </a:schemeClr>
                </a:solidFill>
                <a:latin typeface="Arial" pitchFamily="34" charset="0"/>
              </a:rPr>
              <a:t>Москва</a:t>
            </a:r>
            <a:br>
              <a:rPr lang="ru-RU" sz="2000" b="1" dirty="0">
                <a:solidFill>
                  <a:schemeClr val="tx1">
                    <a:lumMod val="50000"/>
                  </a:schemeClr>
                </a:solidFill>
                <a:latin typeface="Arial" pitchFamily="34" charset="0"/>
              </a:rPr>
            </a:br>
            <a:r>
              <a:rPr lang="ru-RU" sz="2000" b="1" dirty="0">
                <a:solidFill>
                  <a:schemeClr val="tx1">
                    <a:lumMod val="50000"/>
                  </a:schemeClr>
                </a:solidFill>
                <a:latin typeface="Arial" pitchFamily="34" charset="0"/>
              </a:rPr>
              <a:t>2012</a:t>
            </a:r>
            <a:endParaRPr lang="ru-RU" sz="2000" b="1" dirty="0">
              <a:solidFill>
                <a:schemeClr val="tx1">
                  <a:lumMod val="50000"/>
                </a:schemeClr>
              </a:solidFill>
              <a:latin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75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25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5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2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Таблица 13"/>
          <p:cNvGraphicFramePr>
            <a:graphicFrameLocks noGrp="1"/>
          </p:cNvGraphicFramePr>
          <p:nvPr/>
        </p:nvGraphicFramePr>
        <p:xfrm>
          <a:off x="360001" y="1296000"/>
          <a:ext cx="8622490" cy="519334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{B301B821-A1FF-4177-AEE7-76D212191A09}</a:tableStyleId>
              </a:tblPr>
              <a:tblGrid>
                <a:gridCol w="4833188"/>
                <a:gridCol w="1709807"/>
                <a:gridCol w="2079495"/>
              </a:tblGrid>
              <a:tr h="1872525">
                <a:tc>
                  <a:txBody>
                    <a:bodyPr/>
                    <a:lstStyle/>
                    <a:p>
                      <a:pPr marL="76200" lvl="0" indent="0" algn="ctr" fontAlgn="b"/>
                      <a:r>
                        <a:rPr lang="ru-RU" sz="2400" b="1" i="0" u="none" strike="noStrike" dirty="0" smtClean="0">
                          <a:solidFill>
                            <a:schemeClr val="bg1"/>
                          </a:solidFill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Показатель</a:t>
                      </a:r>
                      <a:endParaRPr lang="en-US" sz="2400" b="1" i="0" u="none" strike="noStrike" dirty="0">
                        <a:solidFill>
                          <a:schemeClr val="bg1"/>
                        </a:solidFill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194986"/>
                    </a:solidFill>
                  </a:tcPr>
                </a:tc>
                <a:tc>
                  <a:txBody>
                    <a:bodyPr/>
                    <a:lstStyle/>
                    <a:p>
                      <a:pPr marL="0" lvl="1" indent="0" algn="ctr" fontAlgn="b"/>
                      <a:r>
                        <a:rPr lang="ru-RU" sz="2400" b="1" i="0" u="none" strike="noStrike" dirty="0" smtClean="0">
                          <a:solidFill>
                            <a:schemeClr val="bg1"/>
                          </a:solidFill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Россия </a:t>
                      </a:r>
                    </a:p>
                    <a:p>
                      <a:pPr marL="0" lvl="1" indent="0" algn="ctr" fontAlgn="b"/>
                      <a:r>
                        <a:rPr lang="ru-RU" sz="2400" b="1" i="0" u="none" strike="noStrike" dirty="0" smtClean="0">
                          <a:solidFill>
                            <a:schemeClr val="bg1"/>
                          </a:solidFill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сегодня</a:t>
                      </a:r>
                      <a:endParaRPr lang="en-US" sz="2400" b="1" i="0" u="none" strike="noStrike" dirty="0">
                        <a:solidFill>
                          <a:schemeClr val="bg1"/>
                        </a:solidFill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19498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dirty="0" smtClean="0">
                          <a:solidFill>
                            <a:schemeClr val="bg1"/>
                          </a:solidFill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Россия </a:t>
                      </a:r>
                    </a:p>
                    <a:p>
                      <a:pPr algn="ctr" fontAlgn="b"/>
                      <a:r>
                        <a:rPr lang="ru-RU" sz="2400" b="1" i="0" u="none" strike="noStrike" dirty="0" smtClean="0">
                          <a:solidFill>
                            <a:schemeClr val="bg1"/>
                          </a:solidFill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завтра</a:t>
                      </a:r>
                      <a:endParaRPr lang="en-US" sz="2400" b="1" i="0" u="none" strike="noStrike" dirty="0">
                        <a:solidFill>
                          <a:schemeClr val="bg1"/>
                        </a:solidFill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194986"/>
                    </a:solidFill>
                  </a:tcPr>
                </a:tc>
              </a:tr>
              <a:tr h="1105202">
                <a:tc>
                  <a:txBody>
                    <a:bodyPr/>
                    <a:lstStyle/>
                    <a:p>
                      <a:pPr marL="176213" indent="0" algn="l" fontAlgn="b"/>
                      <a:r>
                        <a:rPr lang="ru-RU" sz="1800" b="1" i="0" u="none" strike="noStrik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Уровень раскрытия информации (баллы: 0-10)</a:t>
                      </a:r>
                      <a:endParaRPr lang="ru-RU" sz="18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2000" b="1" i="0" u="none" strike="noStrike" kern="1200" dirty="0" smtClean="0">
                          <a:solidFill>
                            <a:srgbClr val="C00000"/>
                          </a:solidFill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2000" b="1" i="0" u="none" strike="noStrike" kern="1200" dirty="0" smtClean="0">
                          <a:solidFill>
                            <a:srgbClr val="00B050"/>
                          </a:solidFill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10</a:t>
                      </a:r>
                    </a:p>
                  </a:txBody>
                  <a:tcPr marL="9525" marR="9525" marT="9525" marB="0" anchor="ctr"/>
                </a:tc>
              </a:tr>
              <a:tr h="1132413">
                <a:tc>
                  <a:txBody>
                    <a:bodyPr/>
                    <a:lstStyle/>
                    <a:p>
                      <a:pPr marL="176213" indent="0" algn="l" fontAlgn="b"/>
                      <a:r>
                        <a:rPr lang="ru-RU" sz="1800" b="1" i="0" u="none" strike="noStrik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Уровень ответственности</a:t>
                      </a:r>
                      <a:r>
                        <a:rPr lang="ru-RU" sz="1800" b="1" i="0" u="none" strike="noStrike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директоров </a:t>
                      </a:r>
                      <a:r>
                        <a:rPr lang="ru-RU" sz="1800" b="1" i="0" u="none" strike="noStrik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(баллы: 0-10)</a:t>
                      </a:r>
                      <a:endParaRPr lang="ru-RU" sz="18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2000" b="1" i="0" u="none" strike="noStrike" kern="1200" dirty="0" smtClean="0">
                          <a:solidFill>
                            <a:srgbClr val="C00000"/>
                          </a:solidFill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2000" b="1" i="0" u="none" strike="noStrike" kern="1200" dirty="0" smtClean="0">
                          <a:solidFill>
                            <a:srgbClr val="00B050"/>
                          </a:solidFill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</a:tr>
              <a:tr h="1083200">
                <a:tc>
                  <a:txBody>
                    <a:bodyPr/>
                    <a:lstStyle/>
                    <a:p>
                      <a:pPr marL="176213" indent="0" algn="l" fontAlgn="b"/>
                      <a:r>
                        <a:rPr lang="ru-RU" sz="1800" b="1" i="0" u="none" strike="noStrik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Легкость взаимодействия акционеров с компанией (баллы: 0-10)</a:t>
                      </a:r>
                      <a:endParaRPr lang="ru-RU" sz="18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2000" b="1" i="0" u="none" strike="noStrike" kern="1200" dirty="0" smtClean="0">
                          <a:solidFill>
                            <a:srgbClr val="C00000"/>
                          </a:solidFill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2000" b="1" i="0" u="none" strike="noStrike" kern="1200" dirty="0" smtClean="0">
                          <a:solidFill>
                            <a:srgbClr val="00B050"/>
                          </a:solidFill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8775" y="0"/>
            <a:ext cx="8423275" cy="863600"/>
          </a:xfrm>
        </p:spPr>
        <p:txBody>
          <a:bodyPr/>
          <a:lstStyle/>
          <a:p>
            <a:pPr algn="ctr">
              <a:defRPr/>
            </a:pPr>
            <a:r>
              <a:rPr lang="ru-RU" dirty="0" smtClean="0"/>
              <a:t>Защита инвесторов.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Таблица 13"/>
          <p:cNvGraphicFramePr>
            <a:graphicFrameLocks noGrp="1"/>
          </p:cNvGraphicFramePr>
          <p:nvPr/>
        </p:nvGraphicFramePr>
        <p:xfrm>
          <a:off x="360001" y="1296000"/>
          <a:ext cx="8622490" cy="519334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{B301B821-A1FF-4177-AEE7-76D212191A09}</a:tableStyleId>
              </a:tblPr>
              <a:tblGrid>
                <a:gridCol w="4833188"/>
                <a:gridCol w="1709807"/>
                <a:gridCol w="2079495"/>
              </a:tblGrid>
              <a:tr h="1872525">
                <a:tc>
                  <a:txBody>
                    <a:bodyPr/>
                    <a:lstStyle/>
                    <a:p>
                      <a:pPr marL="76200" lvl="0" indent="0" algn="ctr" fontAlgn="b"/>
                      <a:r>
                        <a:rPr lang="ru-RU" sz="2400" b="1" i="0" u="none" strike="noStrike" dirty="0" smtClean="0">
                          <a:solidFill>
                            <a:schemeClr val="bg1"/>
                          </a:solidFill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Показатель</a:t>
                      </a:r>
                      <a:endParaRPr lang="en-US" sz="2400" b="1" i="0" u="none" strike="noStrike" dirty="0">
                        <a:solidFill>
                          <a:schemeClr val="bg1"/>
                        </a:solidFill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194986"/>
                    </a:solidFill>
                  </a:tcPr>
                </a:tc>
                <a:tc>
                  <a:txBody>
                    <a:bodyPr/>
                    <a:lstStyle/>
                    <a:p>
                      <a:pPr marL="0" lvl="1" indent="0" algn="ctr" fontAlgn="b"/>
                      <a:r>
                        <a:rPr lang="ru-RU" sz="2400" b="1" i="0" u="none" strike="noStrike" dirty="0" smtClean="0">
                          <a:solidFill>
                            <a:schemeClr val="bg1"/>
                          </a:solidFill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Россия </a:t>
                      </a:r>
                    </a:p>
                    <a:p>
                      <a:pPr marL="0" lvl="1" indent="0" algn="ctr" fontAlgn="b"/>
                      <a:r>
                        <a:rPr lang="ru-RU" sz="2400" b="1" i="0" u="none" strike="noStrike" dirty="0" smtClean="0">
                          <a:solidFill>
                            <a:schemeClr val="bg1"/>
                          </a:solidFill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сегодня</a:t>
                      </a:r>
                      <a:endParaRPr lang="en-US" sz="2400" b="1" i="0" u="none" strike="noStrike" dirty="0">
                        <a:solidFill>
                          <a:schemeClr val="bg1"/>
                        </a:solidFill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19498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dirty="0" smtClean="0">
                          <a:solidFill>
                            <a:schemeClr val="bg1"/>
                          </a:solidFill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Россия </a:t>
                      </a:r>
                    </a:p>
                    <a:p>
                      <a:pPr algn="ctr" fontAlgn="b"/>
                      <a:r>
                        <a:rPr lang="ru-RU" sz="2400" b="1" i="0" u="none" strike="noStrike" dirty="0" smtClean="0">
                          <a:solidFill>
                            <a:schemeClr val="bg1"/>
                          </a:solidFill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завтра</a:t>
                      </a:r>
                      <a:endParaRPr lang="en-US" sz="2400" b="1" i="0" u="none" strike="noStrike" dirty="0">
                        <a:solidFill>
                          <a:schemeClr val="bg1"/>
                        </a:solidFill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194986"/>
                    </a:solidFill>
                  </a:tcPr>
                </a:tc>
              </a:tr>
              <a:tr h="1105202">
                <a:tc>
                  <a:txBody>
                    <a:bodyPr/>
                    <a:lstStyle/>
                    <a:p>
                      <a:pPr marL="0" indent="176213" algn="l" fontAlgn="b"/>
                      <a:r>
                        <a:rPr lang="ru-RU" sz="1800" b="1" i="0" u="none" strike="noStrik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Платежей в год</a:t>
                      </a:r>
                      <a:endParaRPr lang="ru-RU" sz="18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2000" b="1" i="0" u="none" strike="noStrike" kern="1200" dirty="0" smtClean="0">
                          <a:solidFill>
                            <a:srgbClr val="C00000"/>
                          </a:solidFill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2000" b="1" i="0" u="none" strike="noStrike" kern="1200" dirty="0" smtClean="0">
                          <a:solidFill>
                            <a:srgbClr val="00B050"/>
                          </a:solidFill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</a:tr>
              <a:tr h="1132413">
                <a:tc>
                  <a:txBody>
                    <a:bodyPr/>
                    <a:lstStyle/>
                    <a:p>
                      <a:pPr marL="0" indent="176213" algn="l" fontAlgn="b"/>
                      <a:r>
                        <a:rPr lang="ru-RU" sz="1800" b="1" i="0" u="none" strike="noStrik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Число часов на отчетность  год</a:t>
                      </a:r>
                      <a:endParaRPr lang="ru-RU" sz="18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2000" b="1" i="0" u="none" strike="noStrike" kern="1200" dirty="0" smtClean="0">
                          <a:solidFill>
                            <a:srgbClr val="C00000"/>
                          </a:solidFill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290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2000" b="1" i="0" u="none" strike="noStrike" kern="1200" dirty="0" smtClean="0">
                          <a:solidFill>
                            <a:srgbClr val="00B050"/>
                          </a:solidFill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120</a:t>
                      </a:r>
                    </a:p>
                  </a:txBody>
                  <a:tcPr marL="9525" marR="9525" marT="9525" marB="0" anchor="ctr"/>
                </a:tc>
              </a:tr>
              <a:tr h="1083200">
                <a:tc>
                  <a:txBody>
                    <a:bodyPr/>
                    <a:lstStyle/>
                    <a:p>
                      <a:pPr marL="176213" indent="0" algn="l" fontAlgn="b"/>
                      <a:r>
                        <a:rPr lang="ru-RU" sz="1800" b="1" i="0" u="none" strike="noStrik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Совокупная реальная налоговая нагрузка </a:t>
                      </a:r>
                      <a:r>
                        <a:rPr lang="ru-RU" sz="1800" b="1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(% от </a:t>
                      </a:r>
                      <a:r>
                        <a:rPr lang="ru-RU" sz="1800" b="1" i="0" u="none" strike="noStrik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коммерческой прибыли)</a:t>
                      </a:r>
                      <a:endParaRPr lang="ru-RU" sz="18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2000" b="1" i="0" u="none" strike="noStrike" kern="1200" dirty="0" smtClean="0">
                          <a:solidFill>
                            <a:srgbClr val="C00000"/>
                          </a:solidFill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46,9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2000" b="1" i="0" u="none" strike="noStrike" kern="1200" dirty="0" smtClean="0">
                          <a:solidFill>
                            <a:srgbClr val="00B050"/>
                          </a:solidFill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33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8775" y="0"/>
            <a:ext cx="8423275" cy="863600"/>
          </a:xfrm>
        </p:spPr>
        <p:txBody>
          <a:bodyPr/>
          <a:lstStyle/>
          <a:p>
            <a:pPr algn="ctr">
              <a:defRPr/>
            </a:pPr>
            <a:r>
              <a:rPr lang="ru-RU" dirty="0" smtClean="0"/>
              <a:t>Уплата налогов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Таблица 13"/>
          <p:cNvGraphicFramePr>
            <a:graphicFrameLocks noGrp="1"/>
          </p:cNvGraphicFramePr>
          <p:nvPr/>
        </p:nvGraphicFramePr>
        <p:xfrm>
          <a:off x="360000" y="1296001"/>
          <a:ext cx="8577485" cy="5328354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{B301B821-A1FF-4177-AEE7-76D212191A09}</a:tableStyleId>
              </a:tblPr>
              <a:tblGrid>
                <a:gridCol w="4807962"/>
                <a:gridCol w="1700882"/>
                <a:gridCol w="2068641"/>
              </a:tblGrid>
              <a:tr h="1100002">
                <a:tc>
                  <a:txBody>
                    <a:bodyPr/>
                    <a:lstStyle/>
                    <a:p>
                      <a:pPr marL="76200" lvl="0" indent="0" algn="ctr" fontAlgn="b"/>
                      <a:r>
                        <a:rPr lang="ru-RU" sz="2400" b="1" i="0" u="none" strike="noStrike" dirty="0" smtClean="0">
                          <a:solidFill>
                            <a:schemeClr val="bg1"/>
                          </a:solidFill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Показатель</a:t>
                      </a:r>
                      <a:endParaRPr lang="en-US" sz="2400" b="1" i="0" u="none" strike="noStrike" dirty="0">
                        <a:solidFill>
                          <a:schemeClr val="bg1"/>
                        </a:solidFill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194986"/>
                    </a:solidFill>
                  </a:tcPr>
                </a:tc>
                <a:tc>
                  <a:txBody>
                    <a:bodyPr/>
                    <a:lstStyle/>
                    <a:p>
                      <a:pPr marL="0" lvl="1" indent="0" algn="ctr" fontAlgn="b"/>
                      <a:r>
                        <a:rPr lang="ru-RU" sz="2400" b="1" i="0" u="none" strike="noStrike" dirty="0" smtClean="0">
                          <a:solidFill>
                            <a:schemeClr val="bg1"/>
                          </a:solidFill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Россия </a:t>
                      </a:r>
                    </a:p>
                    <a:p>
                      <a:pPr marL="0" lvl="1" indent="0" algn="ctr" fontAlgn="b"/>
                      <a:r>
                        <a:rPr lang="ru-RU" sz="2400" b="1" i="0" u="none" strike="noStrike" dirty="0" smtClean="0">
                          <a:solidFill>
                            <a:schemeClr val="bg1"/>
                          </a:solidFill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сегодня</a:t>
                      </a:r>
                      <a:endParaRPr lang="en-US" sz="2400" b="1" i="0" u="none" strike="noStrike" dirty="0">
                        <a:solidFill>
                          <a:schemeClr val="bg1"/>
                        </a:solidFill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19498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dirty="0" smtClean="0">
                          <a:solidFill>
                            <a:schemeClr val="bg1"/>
                          </a:solidFill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Россия </a:t>
                      </a:r>
                    </a:p>
                    <a:p>
                      <a:pPr algn="ctr" fontAlgn="b"/>
                      <a:r>
                        <a:rPr lang="ru-RU" sz="2400" b="1" i="0" u="none" strike="noStrike" dirty="0" smtClean="0">
                          <a:solidFill>
                            <a:schemeClr val="bg1"/>
                          </a:solidFill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завтра</a:t>
                      </a:r>
                      <a:endParaRPr lang="en-US" sz="2400" b="1" i="0" u="none" strike="noStrike" dirty="0">
                        <a:solidFill>
                          <a:schemeClr val="bg1"/>
                        </a:solidFill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194986"/>
                    </a:solidFill>
                  </a:tcPr>
                </a:tc>
              </a:tr>
              <a:tr h="649243">
                <a:tc>
                  <a:txBody>
                    <a:bodyPr/>
                    <a:lstStyle/>
                    <a:p>
                      <a:pPr marL="176213" indent="0" algn="l" fontAlgn="b"/>
                      <a:r>
                        <a:rPr lang="ru-RU" sz="1800" b="1" i="0" u="none" strike="noStrik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Количество документов для</a:t>
                      </a:r>
                      <a:r>
                        <a:rPr lang="ru-RU" sz="1800" b="1" i="0" u="none" strike="noStrike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экспорта</a:t>
                      </a:r>
                      <a:endParaRPr lang="ru-RU" sz="18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2000" b="1" i="0" u="none" strike="noStrike" kern="1200" dirty="0" smtClean="0">
                          <a:solidFill>
                            <a:srgbClr val="C00000"/>
                          </a:solidFill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2000" b="1" i="0" u="none" strike="noStrike" kern="1200" dirty="0" smtClean="0">
                          <a:solidFill>
                            <a:srgbClr val="00B050"/>
                          </a:solidFill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</a:tr>
              <a:tr h="665228">
                <a:tc>
                  <a:txBody>
                    <a:bodyPr/>
                    <a:lstStyle/>
                    <a:p>
                      <a:pPr marL="176213" indent="0" algn="l" fontAlgn="b"/>
                      <a:r>
                        <a:rPr lang="ru-RU" sz="1800" b="1" i="0" u="none" strike="noStrik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Время на экспорт (дни)</a:t>
                      </a:r>
                      <a:endParaRPr lang="ru-RU" sz="18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2000" b="1" i="0" u="none" strike="noStrike" kern="1200" dirty="0" smtClean="0">
                          <a:solidFill>
                            <a:srgbClr val="C00000"/>
                          </a:solidFill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36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2000" b="1" i="0" u="none" strike="noStrike" kern="1200" dirty="0" smtClean="0">
                          <a:solidFill>
                            <a:srgbClr val="00B050"/>
                          </a:solidFill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</a:tr>
              <a:tr h="835034">
                <a:tc>
                  <a:txBody>
                    <a:bodyPr/>
                    <a:lstStyle/>
                    <a:p>
                      <a:pPr marL="176213" indent="0" algn="l" fontAlgn="b"/>
                      <a:r>
                        <a:rPr lang="ru-RU" sz="1800" b="1" i="0" u="none" strike="noStrik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Стоимость экспорта</a:t>
                      </a:r>
                      <a:r>
                        <a:rPr lang="ru-RU" sz="1800" b="1" i="0" u="none" strike="noStrike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(</a:t>
                      </a:r>
                      <a:r>
                        <a:rPr lang="en-US" sz="1800" b="1" i="0" u="none" strike="noStrike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$ </a:t>
                      </a:r>
                      <a:r>
                        <a:rPr lang="ru-RU" sz="1800" b="1" i="0" u="none" strike="noStrike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за контейнер</a:t>
                      </a:r>
                      <a:r>
                        <a:rPr lang="ru-RU" sz="1800" b="1" i="0" u="none" strike="noStrik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)</a:t>
                      </a:r>
                      <a:endParaRPr lang="ru-RU" sz="18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2000" b="1" i="0" u="none" strike="noStrike" kern="1200" dirty="0" smtClean="0">
                          <a:solidFill>
                            <a:srgbClr val="C00000"/>
                          </a:solidFill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1850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2000" b="1" i="0" u="none" strike="noStrike" kern="1200" dirty="0" smtClean="0">
                          <a:solidFill>
                            <a:srgbClr val="00B050"/>
                          </a:solidFill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1000</a:t>
                      </a:r>
                    </a:p>
                  </a:txBody>
                  <a:tcPr marL="9525" marR="9525" marT="9525" marB="0" anchor="ctr"/>
                </a:tc>
              </a:tr>
              <a:tr h="636319">
                <a:tc>
                  <a:txBody>
                    <a:bodyPr/>
                    <a:lstStyle/>
                    <a:p>
                      <a:pPr marL="176213" indent="0" algn="l" fontAlgn="b"/>
                      <a:r>
                        <a:rPr lang="ru-RU" sz="1800" b="1" i="0" u="none" strike="noStrik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Количество документов для</a:t>
                      </a:r>
                      <a:r>
                        <a:rPr lang="ru-RU" sz="1800" b="1" i="0" u="none" strike="noStrike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импорта</a:t>
                      </a:r>
                      <a:endParaRPr lang="ru-RU" sz="18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2000" b="1" i="0" u="none" strike="noStrike" kern="1200" dirty="0" smtClean="0">
                          <a:solidFill>
                            <a:srgbClr val="C00000"/>
                          </a:solidFill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2000" b="1" i="0" u="none" strike="noStrike" kern="1200" dirty="0" smtClean="0">
                          <a:solidFill>
                            <a:srgbClr val="00B050"/>
                          </a:solidFill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</a:tr>
              <a:tr h="636319">
                <a:tc>
                  <a:txBody>
                    <a:bodyPr/>
                    <a:lstStyle/>
                    <a:p>
                      <a:pPr marL="176213" indent="0" algn="l" fontAlgn="b"/>
                      <a:r>
                        <a:rPr lang="ru-RU" sz="1800" b="1" i="0" u="none" strike="noStrik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Время на импорт (дни)</a:t>
                      </a:r>
                      <a:endParaRPr lang="ru-RU" sz="18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2000" b="1" i="0" u="none" strike="noStrike" kern="1200" dirty="0" smtClean="0">
                          <a:solidFill>
                            <a:srgbClr val="C00000"/>
                          </a:solidFill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36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2000" b="1" i="0" u="none" strike="noStrike" kern="1200" dirty="0" smtClean="0">
                          <a:solidFill>
                            <a:srgbClr val="00B050"/>
                          </a:solidFill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</a:tr>
              <a:tr h="806209">
                <a:tc>
                  <a:txBody>
                    <a:bodyPr/>
                    <a:lstStyle/>
                    <a:p>
                      <a:pPr marL="176213" indent="0" algn="l" fontAlgn="b"/>
                      <a:r>
                        <a:rPr lang="ru-RU" sz="1800" b="1" i="0" u="none" strike="noStrik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Стоимость импорта</a:t>
                      </a:r>
                      <a:r>
                        <a:rPr lang="ru-RU" sz="1800" b="1" i="0" u="none" strike="noStrike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(</a:t>
                      </a:r>
                      <a:r>
                        <a:rPr lang="en-US" sz="1800" b="1" i="0" u="none" strike="noStrike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$ </a:t>
                      </a:r>
                      <a:r>
                        <a:rPr lang="ru-RU" sz="1800" b="1" i="0" u="none" strike="noStrike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за контейнер</a:t>
                      </a:r>
                      <a:r>
                        <a:rPr lang="ru-RU" sz="1800" b="1" i="0" u="none" strike="noStrik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)</a:t>
                      </a:r>
                      <a:endParaRPr lang="ru-RU" sz="18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2000" b="1" i="0" u="none" strike="noStrike" kern="1200" dirty="0" smtClean="0">
                          <a:solidFill>
                            <a:srgbClr val="C00000"/>
                          </a:solidFill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1800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2000" b="1" i="0" u="none" strike="noStrike" kern="1200" dirty="0" smtClean="0">
                          <a:solidFill>
                            <a:srgbClr val="00B050"/>
                          </a:solidFill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1100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8775" y="0"/>
            <a:ext cx="8423275" cy="863600"/>
          </a:xfrm>
        </p:spPr>
        <p:txBody>
          <a:bodyPr/>
          <a:lstStyle/>
          <a:p>
            <a:pPr algn="ctr">
              <a:defRPr/>
            </a:pPr>
            <a:r>
              <a:rPr lang="ru-RU" dirty="0" smtClean="0"/>
              <a:t>Международная торговля.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Таблица 13"/>
          <p:cNvGraphicFramePr>
            <a:graphicFrameLocks noGrp="1"/>
          </p:cNvGraphicFramePr>
          <p:nvPr/>
        </p:nvGraphicFramePr>
        <p:xfrm>
          <a:off x="360000" y="1295999"/>
          <a:ext cx="8622489" cy="5148335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{B301B821-A1FF-4177-AEE7-76D212191A09}</a:tableStyleId>
              </a:tblPr>
              <a:tblGrid>
                <a:gridCol w="4833188"/>
                <a:gridCol w="1709807"/>
                <a:gridCol w="2079494"/>
              </a:tblGrid>
              <a:tr h="1856298">
                <a:tc>
                  <a:txBody>
                    <a:bodyPr/>
                    <a:lstStyle/>
                    <a:p>
                      <a:pPr marL="76200" lvl="0" indent="0" algn="ctr" fontAlgn="b"/>
                      <a:r>
                        <a:rPr lang="ru-RU" sz="2400" b="1" i="0" u="none" strike="noStrike" dirty="0" smtClean="0">
                          <a:solidFill>
                            <a:schemeClr val="bg1"/>
                          </a:solidFill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Показатель</a:t>
                      </a:r>
                      <a:endParaRPr lang="en-US" sz="2400" b="1" i="0" u="none" strike="noStrike" dirty="0">
                        <a:solidFill>
                          <a:schemeClr val="bg1"/>
                        </a:solidFill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194986"/>
                    </a:solidFill>
                  </a:tcPr>
                </a:tc>
                <a:tc>
                  <a:txBody>
                    <a:bodyPr/>
                    <a:lstStyle/>
                    <a:p>
                      <a:pPr marL="0" lvl="1" indent="0" algn="ctr" fontAlgn="b"/>
                      <a:r>
                        <a:rPr lang="ru-RU" sz="2400" b="1" i="0" u="none" strike="noStrike" dirty="0" smtClean="0">
                          <a:solidFill>
                            <a:schemeClr val="bg1"/>
                          </a:solidFill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Россия </a:t>
                      </a:r>
                    </a:p>
                    <a:p>
                      <a:pPr marL="0" lvl="1" indent="0" algn="ctr" fontAlgn="b"/>
                      <a:r>
                        <a:rPr lang="ru-RU" sz="2400" b="1" i="0" u="none" strike="noStrike" dirty="0" smtClean="0">
                          <a:solidFill>
                            <a:schemeClr val="bg1"/>
                          </a:solidFill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сегодня</a:t>
                      </a:r>
                      <a:endParaRPr lang="en-US" sz="2400" b="1" i="0" u="none" strike="noStrike" dirty="0">
                        <a:solidFill>
                          <a:schemeClr val="bg1"/>
                        </a:solidFill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19498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dirty="0" smtClean="0">
                          <a:solidFill>
                            <a:schemeClr val="bg1"/>
                          </a:solidFill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Россия </a:t>
                      </a:r>
                    </a:p>
                    <a:p>
                      <a:pPr algn="ctr" fontAlgn="b"/>
                      <a:r>
                        <a:rPr lang="ru-RU" sz="2400" b="1" i="0" u="none" strike="noStrike" dirty="0" smtClean="0">
                          <a:solidFill>
                            <a:schemeClr val="bg1"/>
                          </a:solidFill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завтра</a:t>
                      </a:r>
                      <a:endParaRPr lang="en-US" sz="2400" b="1" i="0" u="none" strike="noStrike" dirty="0">
                        <a:solidFill>
                          <a:schemeClr val="bg1"/>
                        </a:solidFill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194986"/>
                    </a:solidFill>
                  </a:tcPr>
                </a:tc>
              </a:tr>
              <a:tr h="1095624">
                <a:tc>
                  <a:txBody>
                    <a:bodyPr/>
                    <a:lstStyle/>
                    <a:p>
                      <a:pPr marL="0" indent="176213" algn="l" fontAlgn="b"/>
                      <a:r>
                        <a:rPr lang="ru-RU" sz="1800" b="1" i="0" u="none" strike="noStrik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Процедуры </a:t>
                      </a:r>
                      <a:r>
                        <a:rPr lang="ru-RU" sz="1800" b="1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(</a:t>
                      </a:r>
                      <a:r>
                        <a:rPr lang="ru-RU" sz="1800" b="1" i="0" u="none" strike="noStrik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количество</a:t>
                      </a:r>
                      <a:r>
                        <a:rPr lang="ru-RU" sz="1800" b="1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2000" b="1" i="0" u="none" strike="noStrike" kern="1200" dirty="0" smtClean="0">
                          <a:solidFill>
                            <a:srgbClr val="C00000"/>
                          </a:solidFill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36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2000" b="1" i="0" u="none" strike="noStrike" kern="1200" dirty="0" smtClean="0">
                          <a:solidFill>
                            <a:srgbClr val="00B050"/>
                          </a:solidFill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30</a:t>
                      </a:r>
                    </a:p>
                  </a:txBody>
                  <a:tcPr marL="9525" marR="9525" marT="9525" marB="0" anchor="ctr"/>
                </a:tc>
              </a:tr>
              <a:tr h="1122600">
                <a:tc>
                  <a:txBody>
                    <a:bodyPr/>
                    <a:lstStyle/>
                    <a:p>
                      <a:pPr marL="0" indent="176213" algn="l" fontAlgn="b"/>
                      <a:r>
                        <a:rPr lang="ru-RU" sz="1800" b="1" i="0" u="none" strike="noStrik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Время (дни)</a:t>
                      </a:r>
                      <a:endParaRPr lang="ru-RU" sz="18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2000" b="1" i="0" u="none" strike="noStrike" kern="1200" dirty="0" smtClean="0">
                          <a:solidFill>
                            <a:srgbClr val="C00000"/>
                          </a:solidFill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281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2000" b="1" i="0" u="none" strike="noStrike" kern="1200" dirty="0" smtClean="0">
                          <a:solidFill>
                            <a:srgbClr val="00B050"/>
                          </a:solidFill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210</a:t>
                      </a:r>
                    </a:p>
                  </a:txBody>
                  <a:tcPr marL="9525" marR="9525" marT="9525" marB="0" anchor="ctr"/>
                </a:tc>
              </a:tr>
              <a:tr h="1073813">
                <a:tc>
                  <a:txBody>
                    <a:bodyPr/>
                    <a:lstStyle/>
                    <a:p>
                      <a:pPr marL="176213" indent="0" algn="l" fontAlgn="b"/>
                      <a:r>
                        <a:rPr lang="ru-RU" sz="1800" b="1" i="0" u="none" strike="noStrik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Расходы </a:t>
                      </a:r>
                      <a:r>
                        <a:rPr lang="ru-RU" sz="1800" b="1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(% от </a:t>
                      </a:r>
                      <a:r>
                        <a:rPr lang="ru-RU" sz="1800" b="1" i="0" u="none" strike="noStrik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суммы иска)</a:t>
                      </a:r>
                      <a:endParaRPr lang="ru-RU" sz="18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2000" b="1" i="0" u="none" strike="noStrike" kern="1200" dirty="0" smtClean="0">
                          <a:solidFill>
                            <a:srgbClr val="C00000"/>
                          </a:solidFill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13,4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2000" b="1" i="0" u="none" strike="noStrike" kern="1200" dirty="0" smtClean="0">
                          <a:solidFill>
                            <a:srgbClr val="00B050"/>
                          </a:solidFill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12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8775" y="0"/>
            <a:ext cx="8669338" cy="863600"/>
          </a:xfrm>
        </p:spPr>
        <p:txBody>
          <a:bodyPr/>
          <a:lstStyle/>
          <a:p>
            <a:pPr algn="ctr">
              <a:defRPr/>
            </a:pPr>
            <a:r>
              <a:rPr lang="ru-RU" dirty="0" smtClean="0"/>
              <a:t>Исполнение контрактов - принудительное взыскание.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Таблица 13"/>
          <p:cNvGraphicFramePr>
            <a:graphicFrameLocks noGrp="1"/>
          </p:cNvGraphicFramePr>
          <p:nvPr/>
        </p:nvGraphicFramePr>
        <p:xfrm>
          <a:off x="360001" y="1296000"/>
          <a:ext cx="8622490" cy="519334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{B301B821-A1FF-4177-AEE7-76D212191A09}</a:tableStyleId>
              </a:tblPr>
              <a:tblGrid>
                <a:gridCol w="4833188"/>
                <a:gridCol w="1709807"/>
                <a:gridCol w="2079495"/>
              </a:tblGrid>
              <a:tr h="1872525">
                <a:tc>
                  <a:txBody>
                    <a:bodyPr/>
                    <a:lstStyle/>
                    <a:p>
                      <a:pPr marL="76200" lvl="0" indent="0" algn="ctr" fontAlgn="b"/>
                      <a:r>
                        <a:rPr lang="ru-RU" sz="2400" b="1" i="0" u="none" strike="noStrike" dirty="0" smtClean="0">
                          <a:solidFill>
                            <a:schemeClr val="bg1"/>
                          </a:solidFill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Показатель</a:t>
                      </a:r>
                      <a:endParaRPr lang="en-US" sz="2400" b="1" i="0" u="none" strike="noStrike" dirty="0">
                        <a:solidFill>
                          <a:schemeClr val="bg1"/>
                        </a:solidFill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194986"/>
                    </a:solidFill>
                  </a:tcPr>
                </a:tc>
                <a:tc>
                  <a:txBody>
                    <a:bodyPr/>
                    <a:lstStyle/>
                    <a:p>
                      <a:pPr marL="0" lvl="1" indent="0" algn="ctr" fontAlgn="b"/>
                      <a:r>
                        <a:rPr lang="ru-RU" sz="2400" b="1" i="0" u="none" strike="noStrike" dirty="0" smtClean="0">
                          <a:solidFill>
                            <a:schemeClr val="bg1"/>
                          </a:solidFill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Россия </a:t>
                      </a:r>
                    </a:p>
                    <a:p>
                      <a:pPr marL="0" lvl="1" indent="0" algn="ctr" fontAlgn="b"/>
                      <a:r>
                        <a:rPr lang="ru-RU" sz="2400" b="1" i="0" u="none" strike="noStrike" dirty="0" smtClean="0">
                          <a:solidFill>
                            <a:schemeClr val="bg1"/>
                          </a:solidFill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сегодня</a:t>
                      </a:r>
                      <a:endParaRPr lang="en-US" sz="2400" b="1" i="0" u="none" strike="noStrike" dirty="0">
                        <a:solidFill>
                          <a:schemeClr val="bg1"/>
                        </a:solidFill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19498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dirty="0" smtClean="0">
                          <a:solidFill>
                            <a:schemeClr val="bg1"/>
                          </a:solidFill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Россия </a:t>
                      </a:r>
                    </a:p>
                    <a:p>
                      <a:pPr algn="ctr" fontAlgn="b"/>
                      <a:r>
                        <a:rPr lang="ru-RU" sz="2400" b="1" i="0" u="none" strike="noStrike" dirty="0" smtClean="0">
                          <a:solidFill>
                            <a:schemeClr val="bg1"/>
                          </a:solidFill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завтра</a:t>
                      </a:r>
                      <a:endParaRPr lang="en-US" sz="2400" b="1" i="0" u="none" strike="noStrike" dirty="0">
                        <a:solidFill>
                          <a:schemeClr val="bg1"/>
                        </a:solidFill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194986"/>
                    </a:solidFill>
                  </a:tcPr>
                </a:tc>
              </a:tr>
              <a:tr h="1105202">
                <a:tc>
                  <a:txBody>
                    <a:bodyPr/>
                    <a:lstStyle/>
                    <a:p>
                      <a:pPr marL="0" indent="176213" algn="l" fontAlgn="b"/>
                      <a:r>
                        <a:rPr lang="ru-RU" sz="1800" b="1" i="0" u="none" strike="noStrik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Платежей в год</a:t>
                      </a:r>
                      <a:endParaRPr lang="ru-RU" sz="18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2000" b="1" i="0" u="none" strike="noStrike" kern="1200" dirty="0" smtClean="0">
                          <a:solidFill>
                            <a:srgbClr val="C00000"/>
                          </a:solidFill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2000" b="1" i="0" u="none" strike="noStrike" kern="1200" dirty="0" smtClean="0">
                          <a:solidFill>
                            <a:srgbClr val="00B050"/>
                          </a:solidFill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</a:tr>
              <a:tr h="1132413">
                <a:tc>
                  <a:txBody>
                    <a:bodyPr/>
                    <a:lstStyle/>
                    <a:p>
                      <a:pPr marL="0" indent="176213" algn="l" fontAlgn="b"/>
                      <a:r>
                        <a:rPr lang="ru-RU" sz="1800" b="1" i="0" u="none" strike="noStrik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Число часов на отчетность  год</a:t>
                      </a:r>
                      <a:endParaRPr lang="ru-RU" sz="18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2000" b="1" i="0" u="none" strike="noStrike" kern="1200" dirty="0" smtClean="0">
                          <a:solidFill>
                            <a:srgbClr val="C00000"/>
                          </a:solidFill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290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2000" b="1" i="0" u="none" strike="noStrike" kern="1200" dirty="0" smtClean="0">
                          <a:solidFill>
                            <a:srgbClr val="00B050"/>
                          </a:solidFill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120</a:t>
                      </a:r>
                    </a:p>
                  </a:txBody>
                  <a:tcPr marL="9525" marR="9525" marT="9525" marB="0" anchor="ctr"/>
                </a:tc>
              </a:tr>
              <a:tr h="1083200">
                <a:tc>
                  <a:txBody>
                    <a:bodyPr/>
                    <a:lstStyle/>
                    <a:p>
                      <a:pPr marL="176213" indent="0" algn="l" fontAlgn="b"/>
                      <a:r>
                        <a:rPr lang="ru-RU" sz="1800" b="1" i="0" u="none" strike="noStrik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Совокупная реальная налоговая нагрузка </a:t>
                      </a:r>
                      <a:r>
                        <a:rPr lang="ru-RU" sz="1800" b="1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(% от </a:t>
                      </a:r>
                      <a:r>
                        <a:rPr lang="ru-RU" sz="1800" b="1" i="0" u="none" strike="noStrik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коммерческой прибыли)</a:t>
                      </a:r>
                      <a:endParaRPr lang="ru-RU" sz="18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2000" b="1" i="0" u="none" strike="noStrike" kern="1200" dirty="0" smtClean="0">
                          <a:solidFill>
                            <a:srgbClr val="C00000"/>
                          </a:solidFill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46,9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2000" b="1" i="0" u="none" strike="noStrike" kern="1200" dirty="0" smtClean="0">
                          <a:solidFill>
                            <a:srgbClr val="00B050"/>
                          </a:solidFill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33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8775" y="0"/>
            <a:ext cx="8423275" cy="863600"/>
          </a:xfrm>
        </p:spPr>
        <p:txBody>
          <a:bodyPr/>
          <a:lstStyle/>
          <a:p>
            <a:pPr algn="ctr">
              <a:defRPr/>
            </a:pPr>
            <a:r>
              <a:rPr lang="ru-RU" dirty="0" smtClean="0"/>
              <a:t>Исполнение контрактов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Таблица 13"/>
          <p:cNvGraphicFramePr>
            <a:graphicFrameLocks noGrp="1"/>
          </p:cNvGraphicFramePr>
          <p:nvPr/>
        </p:nvGraphicFramePr>
        <p:xfrm>
          <a:off x="360001" y="1296000"/>
          <a:ext cx="8622490" cy="519334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{B301B821-A1FF-4177-AEE7-76D212191A09}</a:tableStyleId>
              </a:tblPr>
              <a:tblGrid>
                <a:gridCol w="4833188"/>
                <a:gridCol w="1709807"/>
                <a:gridCol w="2079495"/>
              </a:tblGrid>
              <a:tr h="1872525">
                <a:tc>
                  <a:txBody>
                    <a:bodyPr/>
                    <a:lstStyle/>
                    <a:p>
                      <a:pPr marL="76200" lvl="0" indent="0" algn="ctr" fontAlgn="b"/>
                      <a:r>
                        <a:rPr lang="ru-RU" sz="2400" b="1" i="0" u="none" strike="noStrike" dirty="0" smtClean="0">
                          <a:solidFill>
                            <a:schemeClr val="bg1"/>
                          </a:solidFill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Показатель</a:t>
                      </a:r>
                      <a:endParaRPr lang="en-US" sz="2400" b="1" i="0" u="none" strike="noStrike" dirty="0">
                        <a:solidFill>
                          <a:schemeClr val="bg1"/>
                        </a:solidFill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194986"/>
                    </a:solidFill>
                  </a:tcPr>
                </a:tc>
                <a:tc>
                  <a:txBody>
                    <a:bodyPr/>
                    <a:lstStyle/>
                    <a:p>
                      <a:pPr marL="0" lvl="1" indent="0" algn="ctr" fontAlgn="b"/>
                      <a:r>
                        <a:rPr lang="ru-RU" sz="2400" b="1" i="0" u="none" strike="noStrike" dirty="0" smtClean="0">
                          <a:solidFill>
                            <a:schemeClr val="bg1"/>
                          </a:solidFill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Россия </a:t>
                      </a:r>
                    </a:p>
                    <a:p>
                      <a:pPr marL="0" lvl="1" indent="0" algn="ctr" fontAlgn="b"/>
                      <a:r>
                        <a:rPr lang="ru-RU" sz="2400" b="1" i="0" u="none" strike="noStrike" dirty="0" smtClean="0">
                          <a:solidFill>
                            <a:schemeClr val="bg1"/>
                          </a:solidFill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сегодня</a:t>
                      </a:r>
                      <a:endParaRPr lang="en-US" sz="2400" b="1" i="0" u="none" strike="noStrike" dirty="0">
                        <a:solidFill>
                          <a:schemeClr val="bg1"/>
                        </a:solidFill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19498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dirty="0" smtClean="0">
                          <a:solidFill>
                            <a:schemeClr val="bg1"/>
                          </a:solidFill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Россия </a:t>
                      </a:r>
                    </a:p>
                    <a:p>
                      <a:pPr algn="ctr" fontAlgn="b"/>
                      <a:r>
                        <a:rPr lang="ru-RU" sz="2400" b="1" i="0" u="none" strike="noStrike" dirty="0" smtClean="0">
                          <a:solidFill>
                            <a:schemeClr val="bg1"/>
                          </a:solidFill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завтра</a:t>
                      </a:r>
                      <a:endParaRPr lang="en-US" sz="2400" b="1" i="0" u="none" strike="noStrike" dirty="0">
                        <a:solidFill>
                          <a:schemeClr val="bg1"/>
                        </a:solidFill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194986"/>
                    </a:solidFill>
                  </a:tcPr>
                </a:tc>
              </a:tr>
              <a:tr h="1105202">
                <a:tc>
                  <a:txBody>
                    <a:bodyPr/>
                    <a:lstStyle/>
                    <a:p>
                      <a:pPr marL="0" indent="176213" algn="l" fontAlgn="b"/>
                      <a:r>
                        <a:rPr lang="ru-RU" sz="1800" b="1" i="0" u="none" strike="noStrik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Время (лет)</a:t>
                      </a:r>
                      <a:endParaRPr lang="ru-RU" sz="18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2000" b="1" i="0" u="none" strike="noStrike" kern="1200" dirty="0" smtClean="0">
                          <a:solidFill>
                            <a:srgbClr val="C00000"/>
                          </a:solidFill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2000" b="1" i="0" u="none" strike="noStrike" kern="1200" dirty="0" smtClean="0">
                          <a:solidFill>
                            <a:srgbClr val="00B050"/>
                          </a:solidFill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1,1</a:t>
                      </a:r>
                    </a:p>
                  </a:txBody>
                  <a:tcPr marL="9525" marR="9525" marT="9525" marB="0" anchor="ctr"/>
                </a:tc>
              </a:tr>
              <a:tr h="1132413">
                <a:tc>
                  <a:txBody>
                    <a:bodyPr/>
                    <a:lstStyle/>
                    <a:p>
                      <a:pPr marL="0" indent="176213" algn="l" fontAlgn="b"/>
                      <a:r>
                        <a:rPr lang="ru-RU" sz="1800" b="1" i="0" u="none" strike="noStrik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Расходы (% от собственности)</a:t>
                      </a:r>
                      <a:endParaRPr lang="ru-RU" sz="18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2000" b="1" i="0" u="none" strike="noStrike" kern="1200" dirty="0" smtClean="0">
                          <a:solidFill>
                            <a:srgbClr val="C00000"/>
                          </a:solidFill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2000" b="1" i="0" u="none" strike="noStrike" kern="1200" dirty="0" smtClean="0">
                          <a:solidFill>
                            <a:srgbClr val="00B050"/>
                          </a:solidFill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</a:tr>
              <a:tr h="1083200">
                <a:tc>
                  <a:txBody>
                    <a:bodyPr/>
                    <a:lstStyle/>
                    <a:p>
                      <a:pPr marL="176213" indent="0" algn="l" fontAlgn="b"/>
                      <a:r>
                        <a:rPr lang="ru-RU" sz="1800" b="1" i="0" u="none" strike="noStrik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% взыскания долга кредиторами</a:t>
                      </a:r>
                      <a:endParaRPr lang="ru-RU" sz="18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2000" b="1" i="0" u="none" strike="noStrike" kern="1200" dirty="0" smtClean="0">
                          <a:solidFill>
                            <a:srgbClr val="C00000"/>
                          </a:solidFill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41,5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2000" b="1" i="0" u="none" strike="noStrike" kern="1200" dirty="0" smtClean="0">
                          <a:solidFill>
                            <a:srgbClr val="00B050"/>
                          </a:solidFill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80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8775" y="0"/>
            <a:ext cx="8423275" cy="863600"/>
          </a:xfrm>
        </p:spPr>
        <p:txBody>
          <a:bodyPr/>
          <a:lstStyle/>
          <a:p>
            <a:pPr algn="ctr">
              <a:defRPr/>
            </a:pPr>
            <a:r>
              <a:rPr lang="ru-RU" dirty="0" smtClean="0"/>
              <a:t>Разрешение банкротства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8775" y="0"/>
            <a:ext cx="8423275" cy="863600"/>
          </a:xfrm>
        </p:spPr>
        <p:txBody>
          <a:bodyPr/>
          <a:lstStyle/>
          <a:p>
            <a:pPr>
              <a:defRPr/>
            </a:pPr>
            <a:r>
              <a:rPr lang="ru-RU" dirty="0" smtClean="0"/>
              <a:t>Контактная информация</a:t>
            </a:r>
            <a:endParaRPr lang="ru-RU" dirty="0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4824000" y="2753925"/>
            <a:ext cx="3600000" cy="3600400"/>
          </a:xfrm>
          <a:prstGeom prst="roundRect">
            <a:avLst>
              <a:gd name="adj" fmla="val 2151"/>
            </a:avLst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rgbClr val="224FAA"/>
            </a:solidFill>
          </a:ln>
          <a:effectLst>
            <a:outerShdw blurRad="50800" dist="63500" dir="2700000" algn="tl" rotWithShape="0">
              <a:prstClr val="black">
                <a:alpha val="21000"/>
              </a:prstClr>
            </a:outerShd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tIns="972000">
            <a:scene3d>
              <a:camera prst="orthographicFront"/>
              <a:lightRig rig="threePt" dir="t"/>
            </a:scene3d>
            <a:sp3d extrusionH="57150">
              <a:bevelT h="25400" prst="softRound"/>
            </a:sp3d>
          </a:bodyPr>
          <a:lstStyle/>
          <a:p>
            <a:pPr algn="ctr" defTabSz="703263" eaLnBrk="0" hangingPunct="0">
              <a:buSzPct val="100000"/>
              <a:defRPr/>
            </a:pPr>
            <a:r>
              <a:rPr lang="ru-RU" sz="1600" b="1" dirty="0">
                <a:solidFill>
                  <a:srgbClr val="224FAA"/>
                </a:solidFill>
                <a:latin typeface="Arial" pitchFamily="34" charset="0"/>
                <a:cs typeface="Arial" pitchFamily="34" charset="0"/>
              </a:rPr>
              <a:t>105005</a:t>
            </a:r>
            <a:r>
              <a:rPr lang="ru-RU" sz="1600" b="1" dirty="0">
                <a:solidFill>
                  <a:srgbClr val="224FAA"/>
                </a:solidFill>
                <a:latin typeface="Arial" pitchFamily="34" charset="0"/>
                <a:cs typeface="Arial" pitchFamily="34" charset="0"/>
              </a:rPr>
              <a:t>, Москва, </a:t>
            </a:r>
          </a:p>
          <a:p>
            <a:pPr algn="ctr" defTabSz="703263" eaLnBrk="0" hangingPunct="0">
              <a:buSzPct val="100000"/>
              <a:defRPr/>
            </a:pPr>
            <a:r>
              <a:rPr lang="ru-RU" sz="1600" b="1" dirty="0">
                <a:solidFill>
                  <a:srgbClr val="224FAA"/>
                </a:solidFill>
                <a:latin typeface="Arial" pitchFamily="34" charset="0"/>
                <a:cs typeface="Arial" pitchFamily="34" charset="0"/>
              </a:rPr>
              <a:t>ул. Бауманская д.33, </a:t>
            </a:r>
            <a:r>
              <a:rPr lang="ru-RU" sz="1600" b="1" dirty="0">
                <a:solidFill>
                  <a:srgbClr val="224FAA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1600" b="1" dirty="0">
                <a:solidFill>
                  <a:srgbClr val="224FAA"/>
                </a:solidFill>
                <a:latin typeface="Arial" pitchFamily="34" charset="0"/>
                <a:cs typeface="Arial" pitchFamily="34" charset="0"/>
              </a:rPr>
            </a:br>
            <a:r>
              <a:rPr lang="ru-RU" sz="1600" b="1" dirty="0">
                <a:solidFill>
                  <a:srgbClr val="224FAA"/>
                </a:solidFill>
                <a:latin typeface="Arial" pitchFamily="34" charset="0"/>
                <a:cs typeface="Arial" pitchFamily="34" charset="0"/>
              </a:rPr>
              <a:t>строение </a:t>
            </a:r>
            <a:r>
              <a:rPr lang="ru-RU" sz="1600" b="1" dirty="0">
                <a:solidFill>
                  <a:srgbClr val="224FAA"/>
                </a:solidFill>
                <a:latin typeface="Arial" pitchFamily="34" charset="0"/>
                <a:cs typeface="Arial" pitchFamily="34" charset="0"/>
              </a:rPr>
              <a:t>2, корпус </a:t>
            </a:r>
            <a:r>
              <a:rPr lang="ru-RU" sz="1600" b="1" dirty="0">
                <a:solidFill>
                  <a:srgbClr val="224FAA"/>
                </a:solidFill>
                <a:latin typeface="Arial" pitchFamily="34" charset="0"/>
                <a:cs typeface="Arial" pitchFamily="34" charset="0"/>
              </a:rPr>
              <a:t>1</a:t>
            </a:r>
            <a:endParaRPr lang="en-US" sz="1600" b="1" dirty="0">
              <a:solidFill>
                <a:srgbClr val="224FAA"/>
              </a:solidFill>
              <a:latin typeface="Arial" pitchFamily="34" charset="0"/>
              <a:cs typeface="Arial" pitchFamily="34" charset="0"/>
            </a:endParaRPr>
          </a:p>
          <a:p>
            <a:pPr algn="ctr" defTabSz="703263" eaLnBrk="0" hangingPunct="0">
              <a:buSzPct val="100000"/>
              <a:defRPr/>
            </a:pPr>
            <a:endParaRPr lang="ru-RU" sz="1600" b="1" dirty="0">
              <a:solidFill>
                <a:srgbClr val="224FAA"/>
              </a:solidFill>
              <a:latin typeface="Arial" pitchFamily="34" charset="0"/>
              <a:cs typeface="Arial" pitchFamily="34" charset="0"/>
            </a:endParaRPr>
          </a:p>
          <a:p>
            <a:pPr algn="ctr" defTabSz="703263" eaLnBrk="0" hangingPunct="0">
              <a:buSzPct val="100000"/>
              <a:defRPr/>
            </a:pPr>
            <a:r>
              <a:rPr lang="ru-RU" sz="1600" b="1" dirty="0">
                <a:solidFill>
                  <a:srgbClr val="224FAA"/>
                </a:solidFill>
                <a:latin typeface="Arial" pitchFamily="34" charset="0"/>
                <a:cs typeface="Arial" pitchFamily="34" charset="0"/>
              </a:rPr>
              <a:t>тел.: +7(495) 646-99-65</a:t>
            </a:r>
          </a:p>
          <a:p>
            <a:pPr algn="ctr" defTabSz="703263" eaLnBrk="0" hangingPunct="0">
              <a:buSzPct val="100000"/>
              <a:defRPr/>
            </a:pPr>
            <a:r>
              <a:rPr lang="ru-RU" sz="1600" b="1" dirty="0">
                <a:solidFill>
                  <a:srgbClr val="224FAA"/>
                </a:solidFill>
                <a:latin typeface="Arial" pitchFamily="34" charset="0"/>
                <a:cs typeface="Arial" pitchFamily="34" charset="0"/>
              </a:rPr>
              <a:t>факс:+7(495) </a:t>
            </a:r>
            <a:r>
              <a:rPr lang="ru-RU" sz="1600" b="1" dirty="0">
                <a:solidFill>
                  <a:srgbClr val="224FAA"/>
                </a:solidFill>
                <a:latin typeface="Arial" pitchFamily="34" charset="0"/>
                <a:cs typeface="Arial" pitchFamily="34" charset="0"/>
              </a:rPr>
              <a:t>783-96-01</a:t>
            </a:r>
            <a:endParaRPr lang="en-US" sz="1600" b="1" dirty="0">
              <a:solidFill>
                <a:srgbClr val="224FAA"/>
              </a:solidFill>
              <a:latin typeface="Arial" pitchFamily="34" charset="0"/>
              <a:cs typeface="Arial" pitchFamily="34" charset="0"/>
            </a:endParaRPr>
          </a:p>
          <a:p>
            <a:pPr algn="ctr" defTabSz="703263" eaLnBrk="0" hangingPunct="0">
              <a:buSzPct val="100000"/>
              <a:defRPr/>
            </a:pPr>
            <a:endParaRPr lang="ru-RU" sz="1600" b="1" dirty="0">
              <a:solidFill>
                <a:srgbClr val="224FAA"/>
              </a:solidFill>
              <a:latin typeface="Arial" pitchFamily="34" charset="0"/>
              <a:cs typeface="Arial" pitchFamily="34" charset="0"/>
            </a:endParaRPr>
          </a:p>
          <a:p>
            <a:pPr algn="ctr" defTabSz="703263" eaLnBrk="0" hangingPunct="0">
              <a:buSzPct val="100000"/>
              <a:defRPr/>
            </a:pPr>
            <a:r>
              <a:rPr lang="ru-RU" sz="1600" b="1" dirty="0">
                <a:solidFill>
                  <a:srgbClr val="224FAA"/>
                </a:solidFill>
                <a:latin typeface="Arial" pitchFamily="34" charset="0"/>
                <a:cs typeface="Arial" pitchFamily="34" charset="0"/>
              </a:rPr>
              <a:t>http://www.keypartner.ru</a:t>
            </a:r>
          </a:p>
          <a:p>
            <a:pPr algn="ctr" defTabSz="703263" eaLnBrk="0" hangingPunct="0">
              <a:buSzPct val="100000"/>
              <a:defRPr/>
            </a:pPr>
            <a:r>
              <a:rPr lang="ru-RU" sz="1600" b="1" dirty="0">
                <a:solidFill>
                  <a:srgbClr val="224FAA"/>
                </a:solidFill>
                <a:latin typeface="Arial" pitchFamily="34" charset="0"/>
                <a:cs typeface="Arial" pitchFamily="34" charset="0"/>
              </a:rPr>
              <a:t>e-</a:t>
            </a:r>
            <a:r>
              <a:rPr lang="ru-RU" sz="1600" b="1" dirty="0" err="1">
                <a:solidFill>
                  <a:srgbClr val="224FAA"/>
                </a:solidFill>
                <a:latin typeface="Arial" pitchFamily="34" charset="0"/>
                <a:cs typeface="Arial" pitchFamily="34" charset="0"/>
              </a:rPr>
              <a:t>mail</a:t>
            </a:r>
            <a:r>
              <a:rPr lang="ru-RU" sz="1600" b="1" dirty="0">
                <a:solidFill>
                  <a:srgbClr val="224FAA"/>
                </a:solidFill>
                <a:latin typeface="Arial" pitchFamily="34" charset="0"/>
                <a:cs typeface="Arial" pitchFamily="34" charset="0"/>
              </a:rPr>
              <a:t>: info@keypartner.ru</a:t>
            </a:r>
            <a:endParaRPr lang="ru-RU" sz="1600" b="1" dirty="0">
              <a:solidFill>
                <a:srgbClr val="224FAA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612000" y="2753925"/>
            <a:ext cx="3600000" cy="3600399"/>
          </a:xfrm>
          <a:prstGeom prst="roundRect">
            <a:avLst>
              <a:gd name="adj" fmla="val 1759"/>
            </a:avLst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rgbClr val="224FAA"/>
            </a:solidFill>
          </a:ln>
          <a:effectLst>
            <a:outerShdw blurRad="50800" dist="63500" dir="2700000" algn="tl" rotWithShape="0">
              <a:prstClr val="black">
                <a:alpha val="21000"/>
              </a:prstClr>
            </a:outerShd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tIns="972000">
            <a:scene3d>
              <a:camera prst="orthographicFront"/>
              <a:lightRig rig="threePt" dir="t"/>
            </a:scene3d>
            <a:sp3d extrusionH="57150">
              <a:bevelT h="25400" prst="softRound"/>
            </a:sp3d>
          </a:bodyPr>
          <a:lstStyle/>
          <a:p>
            <a:pPr algn="ctr" defTabSz="703263" eaLnBrk="0" hangingPunct="0">
              <a:buSzPct val="100000"/>
              <a:defRPr/>
            </a:pPr>
            <a:r>
              <a:rPr lang="ru-RU" sz="1600" b="1" dirty="0">
                <a:solidFill>
                  <a:srgbClr val="224FAA"/>
                </a:solidFill>
                <a:latin typeface="Arial" pitchFamily="34" charset="0"/>
                <a:cs typeface="Arial" pitchFamily="34" charset="0"/>
              </a:rPr>
              <a:t>123610</a:t>
            </a:r>
            <a:r>
              <a:rPr lang="ru-RU" sz="1600" b="1" dirty="0">
                <a:solidFill>
                  <a:srgbClr val="224FAA"/>
                </a:solidFill>
                <a:latin typeface="Arial" pitchFamily="34" charset="0"/>
                <a:cs typeface="Arial" pitchFamily="34" charset="0"/>
              </a:rPr>
              <a:t>, Москва, </a:t>
            </a:r>
          </a:p>
          <a:p>
            <a:pPr algn="ctr" defTabSz="703263" eaLnBrk="0" hangingPunct="0">
              <a:buSzPct val="100000"/>
              <a:defRPr/>
            </a:pPr>
            <a:r>
              <a:rPr lang="ru-RU" sz="1600" b="1" dirty="0">
                <a:solidFill>
                  <a:srgbClr val="224FAA"/>
                </a:solidFill>
                <a:latin typeface="Arial" pitchFamily="34" charset="0"/>
                <a:cs typeface="Arial" pitchFamily="34" charset="0"/>
              </a:rPr>
              <a:t>Краснопресненская наб., </a:t>
            </a:r>
            <a:r>
              <a:rPr lang="ru-RU" sz="1600" b="1" dirty="0">
                <a:solidFill>
                  <a:srgbClr val="224FAA"/>
                </a:solidFill>
                <a:latin typeface="Arial" pitchFamily="34" charset="0"/>
                <a:cs typeface="Arial" pitchFamily="34" charset="0"/>
              </a:rPr>
              <a:t>д</a:t>
            </a:r>
            <a:r>
              <a:rPr lang="ru-RU" sz="1600" b="1" dirty="0">
                <a:solidFill>
                  <a:srgbClr val="224FAA"/>
                </a:solidFill>
                <a:latin typeface="Arial" pitchFamily="34" charset="0"/>
                <a:cs typeface="Arial" pitchFamily="34" charset="0"/>
              </a:rPr>
              <a:t>. 12, подъезд 7, офис </a:t>
            </a:r>
            <a:r>
              <a:rPr lang="ru-RU" sz="1600" b="1" dirty="0">
                <a:solidFill>
                  <a:srgbClr val="224FAA"/>
                </a:solidFill>
                <a:latin typeface="Arial" pitchFamily="34" charset="0"/>
                <a:cs typeface="Arial" pitchFamily="34" charset="0"/>
              </a:rPr>
              <a:t>202</a:t>
            </a:r>
            <a:endParaRPr lang="en-US" sz="1600" b="1" dirty="0">
              <a:solidFill>
                <a:srgbClr val="224FAA"/>
              </a:solidFill>
              <a:latin typeface="Arial" pitchFamily="34" charset="0"/>
              <a:cs typeface="Arial" pitchFamily="34" charset="0"/>
            </a:endParaRPr>
          </a:p>
          <a:p>
            <a:pPr algn="ctr" defTabSz="703263" eaLnBrk="0" hangingPunct="0">
              <a:buSzPct val="100000"/>
              <a:defRPr/>
            </a:pPr>
            <a:endParaRPr lang="ru-RU" sz="1600" b="1" dirty="0">
              <a:solidFill>
                <a:srgbClr val="224FAA"/>
              </a:solidFill>
              <a:latin typeface="Arial" pitchFamily="34" charset="0"/>
              <a:cs typeface="Arial" pitchFamily="34" charset="0"/>
            </a:endParaRPr>
          </a:p>
          <a:p>
            <a:pPr algn="ctr" defTabSz="703263" eaLnBrk="0" hangingPunct="0">
              <a:buSzPct val="100000"/>
              <a:defRPr/>
            </a:pPr>
            <a:r>
              <a:rPr lang="ru-RU" sz="1600" b="1" dirty="0">
                <a:solidFill>
                  <a:srgbClr val="224FAA"/>
                </a:solidFill>
                <a:latin typeface="Arial" pitchFamily="34" charset="0"/>
                <a:cs typeface="Arial" pitchFamily="34" charset="0"/>
              </a:rPr>
              <a:t>тел.: +7(495) 967-00-38, </a:t>
            </a:r>
          </a:p>
          <a:p>
            <a:pPr algn="ctr" defTabSz="703263" eaLnBrk="0" hangingPunct="0">
              <a:buSzPct val="100000"/>
              <a:defRPr/>
            </a:pPr>
            <a:r>
              <a:rPr lang="ru-RU" sz="1600" b="1" dirty="0">
                <a:solidFill>
                  <a:srgbClr val="224FAA"/>
                </a:solidFill>
                <a:latin typeface="Arial" pitchFamily="34" charset="0"/>
                <a:cs typeface="Arial" pitchFamily="34" charset="0"/>
              </a:rPr>
              <a:t>факс: +7(495) 967-00-46 </a:t>
            </a:r>
            <a:endParaRPr lang="en-US" sz="1600" b="1" dirty="0">
              <a:solidFill>
                <a:srgbClr val="224FAA"/>
              </a:solidFill>
              <a:latin typeface="Arial" pitchFamily="34" charset="0"/>
              <a:cs typeface="Arial" pitchFamily="34" charset="0"/>
            </a:endParaRPr>
          </a:p>
          <a:p>
            <a:pPr algn="ctr" defTabSz="703263" eaLnBrk="0" hangingPunct="0">
              <a:buSzPct val="100000"/>
              <a:defRPr/>
            </a:pPr>
            <a:endParaRPr lang="ru-RU" sz="1600" b="1" dirty="0">
              <a:solidFill>
                <a:srgbClr val="224FAA"/>
              </a:solidFill>
              <a:latin typeface="Arial" pitchFamily="34" charset="0"/>
              <a:cs typeface="Arial" pitchFamily="34" charset="0"/>
            </a:endParaRPr>
          </a:p>
          <a:p>
            <a:pPr algn="ctr" defTabSz="703263" eaLnBrk="0" hangingPunct="0">
              <a:buSzPct val="100000"/>
              <a:defRPr/>
            </a:pPr>
            <a:r>
              <a:rPr lang="ru-RU" sz="1600" b="1" dirty="0">
                <a:solidFill>
                  <a:srgbClr val="224FAA"/>
                </a:solidFill>
                <a:latin typeface="Arial" pitchFamily="34" charset="0"/>
                <a:cs typeface="Arial" pitchFamily="34" charset="0"/>
              </a:rPr>
              <a:t>http://www.deloros.ru</a:t>
            </a:r>
          </a:p>
          <a:p>
            <a:pPr algn="ctr" defTabSz="703263" eaLnBrk="0" hangingPunct="0">
              <a:buSzPct val="100000"/>
              <a:defRPr/>
            </a:pPr>
            <a:r>
              <a:rPr lang="ru-RU" sz="1600" b="1" dirty="0">
                <a:solidFill>
                  <a:srgbClr val="224FAA"/>
                </a:solidFill>
                <a:latin typeface="Arial" pitchFamily="34" charset="0"/>
                <a:cs typeface="Arial" pitchFamily="34" charset="0"/>
              </a:rPr>
              <a:t>e-</a:t>
            </a:r>
            <a:r>
              <a:rPr lang="ru-RU" sz="1600" b="1" dirty="0" err="1">
                <a:solidFill>
                  <a:srgbClr val="224FAA"/>
                </a:solidFill>
                <a:latin typeface="Arial" pitchFamily="34" charset="0"/>
                <a:cs typeface="Arial" pitchFamily="34" charset="0"/>
              </a:rPr>
              <a:t>mail</a:t>
            </a:r>
            <a:r>
              <a:rPr lang="ru-RU" sz="1600" b="1" dirty="0">
                <a:solidFill>
                  <a:srgbClr val="224FAA"/>
                </a:solidFill>
                <a:latin typeface="Arial" pitchFamily="34" charset="0"/>
                <a:cs typeface="Arial" pitchFamily="34" charset="0"/>
              </a:rPr>
              <a:t>: info@deloros.ru</a:t>
            </a:r>
          </a:p>
        </p:txBody>
      </p:sp>
      <p:sp>
        <p:nvSpPr>
          <p:cNvPr id="35844" name="TextBox 9"/>
          <p:cNvSpPr txBox="1">
            <a:spLocks noChangeArrowheads="1"/>
          </p:cNvSpPr>
          <p:nvPr/>
        </p:nvSpPr>
        <p:spPr bwMode="auto">
          <a:xfrm>
            <a:off x="431800" y="1314450"/>
            <a:ext cx="8189913" cy="706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000" b="1">
                <a:solidFill>
                  <a:srgbClr val="990000"/>
                </a:solidFill>
              </a:rPr>
              <a:t>Спасибо за внимание!</a:t>
            </a: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66850" y="2536825"/>
            <a:ext cx="2087563" cy="217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78488" y="2536825"/>
            <a:ext cx="2087562" cy="217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Рисунок 12"/>
          <p:cNvPicPr>
            <a:picLocks/>
          </p:cNvPicPr>
          <p:nvPr/>
        </p:nvPicPr>
        <p:blipFill>
          <a:blip r:embed="rId3"/>
          <a:stretch>
            <a:fillRect/>
          </a:stretch>
        </p:blipFill>
        <p:spPr>
          <a:xfrm>
            <a:off x="1466850" y="2536825"/>
            <a:ext cx="1871663" cy="72072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78488" y="2536825"/>
            <a:ext cx="1870075" cy="72072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50"/>
                            </p:stCondLst>
                            <p:childTnLst>
                              <p:par>
                                <p:cTn id="1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476545" y="1268763"/>
          <a:ext cx="8505945" cy="4770524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{B301B821-A1FF-4177-AEE7-76D212191A09}</a:tableStyleId>
              </a:tblPr>
              <a:tblGrid>
                <a:gridCol w="5094470"/>
                <a:gridCol w="3411475"/>
              </a:tblGrid>
              <a:tr h="442276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0" u="none" strike="noStrike" dirty="0" smtClean="0">
                          <a:solidFill>
                            <a:schemeClr val="bg1"/>
                          </a:solidFill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Страна</a:t>
                      </a:r>
                      <a:endParaRPr lang="en-US" sz="1800" b="1" i="0" u="none" strike="noStrike" dirty="0">
                        <a:solidFill>
                          <a:schemeClr val="bg1"/>
                        </a:solidFill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194986"/>
                    </a:solidFill>
                  </a:tcPr>
                </a:tc>
                <a:tc>
                  <a:txBody>
                    <a:bodyPr/>
                    <a:lstStyle/>
                    <a:p>
                      <a:pPr marL="3175" marR="0" lvl="1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0" u="none" strike="noStrike" dirty="0" smtClean="0">
                          <a:solidFill>
                            <a:schemeClr val="bg1"/>
                          </a:solidFill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Место в мире 2011 (2010)</a:t>
                      </a:r>
                    </a:p>
                  </a:txBody>
                  <a:tcPr marL="9525" marR="9525" marT="9525" marB="0" anchor="ctr">
                    <a:solidFill>
                      <a:srgbClr val="194986"/>
                    </a:solidFill>
                  </a:tcPr>
                </a:tc>
              </a:tr>
              <a:tr h="541031">
                <a:tc>
                  <a:txBody>
                    <a:bodyPr/>
                    <a:lstStyle/>
                    <a:p>
                      <a:pPr marL="0" lvl="1" algn="l" defTabSz="914400" rtl="0" eaLnBrk="1" fontAlgn="b" latinLnBrk="0" hangingPunct="1"/>
                      <a:r>
                        <a:rPr lang="ru-RU" sz="2000" b="1" i="0" u="none" strike="noStrike" kern="1200" dirty="0" smtClean="0">
                          <a:solidFill>
                            <a:srgbClr val="5885DE"/>
                          </a:solidFill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Россия</a:t>
                      </a:r>
                      <a:endParaRPr lang="en-US" sz="2000" b="1" i="0" u="none" strike="noStrike" kern="1200" dirty="0">
                        <a:solidFill>
                          <a:srgbClr val="5885DE"/>
                        </a:solidFill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360000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i="0" u="none" strike="noStrike" kern="1200" dirty="0" smtClean="0">
                          <a:solidFill>
                            <a:srgbClr val="5885DE"/>
                          </a:solidFill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120 (</a:t>
                      </a:r>
                      <a:r>
                        <a:rPr lang="ru-RU" sz="2000" b="1" i="0" u="none" strike="noStrike" kern="1200" dirty="0" smtClean="0">
                          <a:solidFill>
                            <a:srgbClr val="00B050"/>
                          </a:solidFill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124</a:t>
                      </a:r>
                      <a:r>
                        <a:rPr lang="ru-RU" sz="2000" b="1" i="0" u="none" strike="noStrike" kern="1200" dirty="0" smtClean="0">
                          <a:solidFill>
                            <a:srgbClr val="5885DE"/>
                          </a:solidFill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)</a:t>
                      </a: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</a:tr>
              <a:tr h="541031"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1" i="0" u="none" strike="noStrike" kern="1200" dirty="0">
                          <a:solidFill>
                            <a:srgbClr val="194986"/>
                          </a:solidFill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Казахстан</a:t>
                      </a:r>
                    </a:p>
                  </a:txBody>
                  <a:tcPr marL="360000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kern="1200" dirty="0" smtClean="0">
                          <a:solidFill>
                            <a:srgbClr val="194986"/>
                          </a:solidFill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47 (</a:t>
                      </a:r>
                      <a:r>
                        <a:rPr lang="ru-RU" sz="2000" b="1" i="0" u="none" strike="noStrike" kern="1200" dirty="0" smtClean="0">
                          <a:solidFill>
                            <a:srgbClr val="00B050"/>
                          </a:solidFill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58</a:t>
                      </a:r>
                      <a:r>
                        <a:rPr lang="ru-RU" sz="2000" b="1" i="0" u="none" strike="noStrike" kern="1200" dirty="0" smtClean="0">
                          <a:solidFill>
                            <a:srgbClr val="194986"/>
                          </a:solidFill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)</a:t>
                      </a:r>
                      <a:endParaRPr lang="ru-RU" sz="2000" b="1" i="0" u="none" strike="noStrike" kern="1200" dirty="0">
                        <a:solidFill>
                          <a:srgbClr val="194986"/>
                        </a:solidFill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541031"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1" i="0" u="none" strike="noStrike" kern="1200" dirty="0" smtClean="0">
                          <a:solidFill>
                            <a:srgbClr val="194986"/>
                          </a:solidFill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Австралия</a:t>
                      </a:r>
                      <a:endParaRPr lang="ru-RU" sz="2000" b="1" i="0" u="none" strike="noStrike" kern="1200" dirty="0">
                        <a:solidFill>
                          <a:srgbClr val="194986"/>
                        </a:solidFill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360000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kern="1200" dirty="0" smtClean="0">
                          <a:solidFill>
                            <a:srgbClr val="194986"/>
                          </a:solidFill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15 (</a:t>
                      </a:r>
                      <a:r>
                        <a:rPr lang="ru-RU" sz="2000" b="1" i="0" u="none" strike="noStrike" kern="1200" dirty="0" smtClean="0">
                          <a:solidFill>
                            <a:srgbClr val="C00000"/>
                          </a:solidFill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11</a:t>
                      </a:r>
                      <a:r>
                        <a:rPr lang="ru-RU" sz="2000" b="1" i="0" u="none" strike="noStrike" kern="1200" dirty="0" smtClean="0">
                          <a:solidFill>
                            <a:srgbClr val="194986"/>
                          </a:solidFill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)</a:t>
                      </a:r>
                      <a:endParaRPr lang="ru-RU" sz="2000" b="1" i="0" u="none" strike="noStrike" kern="1200" dirty="0">
                        <a:solidFill>
                          <a:srgbClr val="194986"/>
                        </a:solidFill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541031"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1" i="0" u="none" strike="noStrike" kern="1200" dirty="0" smtClean="0">
                          <a:solidFill>
                            <a:srgbClr val="194986"/>
                          </a:solidFill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Канада</a:t>
                      </a:r>
                      <a:endParaRPr lang="ru-RU" sz="2000" b="1" i="0" u="none" strike="noStrike" kern="1200" dirty="0">
                        <a:solidFill>
                          <a:srgbClr val="194986"/>
                        </a:solidFill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360000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kern="1200" dirty="0" smtClean="0">
                          <a:solidFill>
                            <a:srgbClr val="194986"/>
                          </a:solidFill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13 (</a:t>
                      </a:r>
                      <a:r>
                        <a:rPr lang="ru-RU" sz="2000" b="1" i="0" u="none" strike="noStrike" kern="1200" dirty="0" smtClean="0">
                          <a:solidFill>
                            <a:srgbClr val="C00000"/>
                          </a:solidFill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12</a:t>
                      </a:r>
                      <a:r>
                        <a:rPr lang="ru-RU" sz="2000" b="1" i="0" u="none" strike="noStrike" kern="1200" dirty="0" smtClean="0">
                          <a:solidFill>
                            <a:srgbClr val="194986"/>
                          </a:solidFill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)</a:t>
                      </a:r>
                      <a:endParaRPr lang="ru-RU" sz="2000" b="1" i="0" u="none" strike="noStrike" kern="1200" dirty="0">
                        <a:solidFill>
                          <a:srgbClr val="194986"/>
                        </a:solidFill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541031"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1" i="0" u="none" strike="noStrike" kern="1200" dirty="0" smtClean="0">
                          <a:solidFill>
                            <a:srgbClr val="194986"/>
                          </a:solidFill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Финляндия </a:t>
                      </a:r>
                      <a:endParaRPr lang="ru-RU" sz="2000" b="1" i="0" u="none" strike="noStrike" kern="1200" dirty="0">
                        <a:solidFill>
                          <a:srgbClr val="194986"/>
                        </a:solidFill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360000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kern="1200" dirty="0" smtClean="0">
                          <a:solidFill>
                            <a:srgbClr val="194986"/>
                          </a:solidFill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11 (</a:t>
                      </a:r>
                      <a:r>
                        <a:rPr lang="ru-RU" sz="2000" b="1" i="0" u="none" strike="noStrike" kern="1200" dirty="0" smtClean="0">
                          <a:solidFill>
                            <a:srgbClr val="00B050"/>
                          </a:solidFill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14</a:t>
                      </a:r>
                      <a:r>
                        <a:rPr lang="ru-RU" sz="2000" b="1" i="0" u="none" strike="noStrike" kern="1200" dirty="0" smtClean="0">
                          <a:solidFill>
                            <a:srgbClr val="194986"/>
                          </a:solidFill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)</a:t>
                      </a:r>
                      <a:endParaRPr lang="ru-RU" sz="2000" b="1" i="0" u="none" strike="noStrike" kern="1200" dirty="0">
                        <a:solidFill>
                          <a:srgbClr val="194986"/>
                        </a:solidFill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541031"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1" i="0" u="none" strike="noStrike" kern="1200" dirty="0" err="1" smtClean="0">
                          <a:solidFill>
                            <a:srgbClr val="194986"/>
                          </a:solidFill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Ю.Корея</a:t>
                      </a:r>
                      <a:endParaRPr lang="ru-RU" sz="2000" b="1" i="0" u="none" strike="noStrike" kern="1200" dirty="0">
                        <a:solidFill>
                          <a:srgbClr val="194986"/>
                        </a:solidFill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360000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kern="1200" dirty="0" smtClean="0">
                          <a:solidFill>
                            <a:srgbClr val="194986"/>
                          </a:solidFill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8 (</a:t>
                      </a:r>
                      <a:r>
                        <a:rPr lang="ru-RU" sz="2000" b="1" i="0" u="none" strike="noStrike" kern="1200" dirty="0" smtClean="0">
                          <a:solidFill>
                            <a:srgbClr val="00B050"/>
                          </a:solidFill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15</a:t>
                      </a:r>
                      <a:r>
                        <a:rPr lang="ru-RU" sz="2000" b="1" i="0" u="none" strike="noStrike" kern="1200" dirty="0" smtClean="0">
                          <a:solidFill>
                            <a:srgbClr val="194986"/>
                          </a:solidFill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)</a:t>
                      </a:r>
                      <a:endParaRPr lang="ru-RU" sz="2000" b="1" i="0" u="none" strike="noStrike" kern="1200" dirty="0">
                        <a:solidFill>
                          <a:srgbClr val="194986"/>
                        </a:solidFill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541031"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1" i="0" u="none" strike="noStrike" kern="1200" dirty="0">
                          <a:solidFill>
                            <a:srgbClr val="194986"/>
                          </a:solidFill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Норвегия</a:t>
                      </a:r>
                    </a:p>
                  </a:txBody>
                  <a:tcPr marL="360000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kern="1200" dirty="0" smtClean="0">
                          <a:solidFill>
                            <a:srgbClr val="194986"/>
                          </a:solidFill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6 (</a:t>
                      </a:r>
                      <a:r>
                        <a:rPr lang="ru-RU" sz="2000" b="1" i="0" u="none" strike="noStrike" kern="1200" dirty="0" smtClean="0">
                          <a:solidFill>
                            <a:srgbClr val="00B050"/>
                          </a:solidFill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7</a:t>
                      </a:r>
                      <a:r>
                        <a:rPr lang="ru-RU" sz="2000" b="1" i="0" u="none" strike="noStrike" kern="1200" dirty="0" smtClean="0">
                          <a:solidFill>
                            <a:srgbClr val="194986"/>
                          </a:solidFill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)</a:t>
                      </a:r>
                      <a:endParaRPr lang="ru-RU" sz="2000" b="1" i="0" u="none" strike="noStrike" kern="1200" dirty="0">
                        <a:solidFill>
                          <a:srgbClr val="194986"/>
                        </a:solidFill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541031"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1" i="0" u="none" strike="noStrike" kern="1200" dirty="0" smtClean="0">
                          <a:solidFill>
                            <a:srgbClr val="194986"/>
                          </a:solidFill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США</a:t>
                      </a:r>
                    </a:p>
                  </a:txBody>
                  <a:tcPr marL="360000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kern="1200" dirty="0" smtClean="0">
                          <a:solidFill>
                            <a:srgbClr val="194986"/>
                          </a:solidFill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4 (4)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7170" name="Прямоугольник 7"/>
          <p:cNvSpPr>
            <a:spLocks noChangeArrowheads="1"/>
          </p:cNvSpPr>
          <p:nvPr/>
        </p:nvSpPr>
        <p:spPr bwMode="auto">
          <a:xfrm>
            <a:off x="360363" y="6191250"/>
            <a:ext cx="862171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ru-RU" b="1" i="1">
                <a:solidFill>
                  <a:srgbClr val="1B356F"/>
                </a:solidFill>
                <a:ea typeface="Arial Unicode MS" pitchFamily="34" charset="-128"/>
                <a:cs typeface="Arial" charset="0"/>
              </a:rPr>
              <a:t>*   </a:t>
            </a:r>
            <a:r>
              <a:rPr lang="en-US" b="1" i="1">
                <a:solidFill>
                  <a:srgbClr val="1B356F"/>
                </a:solidFill>
                <a:ea typeface="Arial Unicode MS" pitchFamily="34" charset="-128"/>
                <a:cs typeface="Arial" charset="0"/>
              </a:rPr>
              <a:t>World Bank Corp. </a:t>
            </a:r>
            <a:r>
              <a:rPr lang="ru-RU" b="1" i="1">
                <a:solidFill>
                  <a:srgbClr val="1B356F"/>
                </a:solidFill>
                <a:ea typeface="Arial Unicode MS" pitchFamily="34" charset="-128"/>
                <a:cs typeface="Arial" charset="0"/>
              </a:rPr>
              <a:t>совместно с международной финансовой корпорацией </a:t>
            </a:r>
            <a:r>
              <a:rPr lang="en-US" b="1" i="1">
                <a:solidFill>
                  <a:srgbClr val="1B356F"/>
                </a:solidFill>
                <a:ea typeface="Arial Unicode MS" pitchFamily="34" charset="-128"/>
                <a:cs typeface="Arial" charset="0"/>
              </a:rPr>
              <a:t> IFC</a:t>
            </a:r>
            <a:r>
              <a:rPr lang="ru-RU" b="1" i="1">
                <a:solidFill>
                  <a:srgbClr val="1B356F"/>
                </a:solidFill>
                <a:ea typeface="Arial Unicode MS" pitchFamily="34" charset="-128"/>
                <a:cs typeface="Arial" charset="0"/>
              </a:rPr>
              <a:t>:</a:t>
            </a:r>
            <a:r>
              <a:rPr lang="en-US" b="1" i="1">
                <a:solidFill>
                  <a:srgbClr val="1B356F"/>
                </a:solidFill>
                <a:ea typeface="Arial Unicode MS" pitchFamily="34" charset="-128"/>
                <a:cs typeface="Arial" charset="0"/>
              </a:rPr>
              <a:t> </a:t>
            </a:r>
            <a:r>
              <a:rPr lang="ru-RU" b="1" i="1">
                <a:solidFill>
                  <a:srgbClr val="1B356F"/>
                </a:solidFill>
                <a:ea typeface="Arial Unicode MS" pitchFamily="34" charset="-128"/>
                <a:cs typeface="Arial" charset="0"/>
              </a:rPr>
              <a:t>инвестиционный Опрос-сравнение по экономикам 183 стран </a:t>
            </a:r>
            <a:r>
              <a:rPr lang="en-US" b="1" i="1">
                <a:solidFill>
                  <a:srgbClr val="1B356F"/>
                </a:solidFill>
                <a:ea typeface="Arial Unicode MS" pitchFamily="34" charset="-128"/>
                <a:cs typeface="Arial" charset="0"/>
              </a:rPr>
              <a:t>- Doing Business</a:t>
            </a:r>
            <a:endParaRPr lang="ru-RU" b="1" i="1">
              <a:solidFill>
                <a:srgbClr val="1B356F"/>
              </a:solidFill>
              <a:ea typeface="Arial Unicode MS" pitchFamily="34" charset="-128"/>
              <a:cs typeface="Arial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8775" y="0"/>
            <a:ext cx="8423275" cy="863600"/>
          </a:xfrm>
        </p:spPr>
        <p:txBody>
          <a:bodyPr/>
          <a:lstStyle/>
          <a:p>
            <a:pPr>
              <a:defRPr/>
            </a:pPr>
            <a:r>
              <a:rPr lang="ru-RU" dirty="0" smtClean="0"/>
              <a:t>Международные* </a:t>
            </a:r>
            <a:r>
              <a:rPr lang="ru-RU" dirty="0"/>
              <a:t>сравнения </a:t>
            </a:r>
            <a:r>
              <a:rPr lang="ru-RU" dirty="0" err="1" smtClean="0"/>
              <a:t>инвестклимата</a:t>
            </a:r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360000" y="1224000"/>
          <a:ext cx="8424000" cy="5345881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{B301B821-A1FF-4177-AEE7-76D212191A09}</a:tableStyleId>
              </a:tblPr>
              <a:tblGrid>
                <a:gridCol w="6849697"/>
                <a:gridCol w="1574303"/>
              </a:tblGrid>
              <a:tr h="528158">
                <a:tc>
                  <a:txBody>
                    <a:bodyPr/>
                    <a:lstStyle/>
                    <a:p>
                      <a:pPr marL="265113" lvl="1" indent="0" algn="l" defTabSz="914400" rtl="0" eaLnBrk="1" fontAlgn="b" latinLnBrk="0" hangingPunct="1"/>
                      <a:r>
                        <a:rPr lang="ru-RU" sz="2000" b="1" i="0" u="none" strike="noStrike" kern="1200" dirty="0" smtClean="0">
                          <a:solidFill>
                            <a:srgbClr val="00B050"/>
                          </a:solidFill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Обеспечение исполнения контрактов</a:t>
                      </a:r>
                      <a:endParaRPr lang="en-US" sz="2000" b="1" i="0" u="none" strike="noStrike" kern="1200" dirty="0">
                        <a:solidFill>
                          <a:srgbClr val="00B050"/>
                        </a:solidFill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1" indent="0" algn="ctr" defTabSz="914400" rtl="0" eaLnBrk="1" fontAlgn="b" latinLnBrk="0" hangingPunct="1">
                        <a:tabLst/>
                      </a:pPr>
                      <a:r>
                        <a:rPr lang="ru-RU" sz="2000" b="1" i="0" u="none" strike="noStrike" kern="1200" dirty="0" smtClean="0">
                          <a:solidFill>
                            <a:srgbClr val="1B356F"/>
                          </a:solidFill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13 (</a:t>
                      </a:r>
                      <a:r>
                        <a:rPr lang="ru-RU" sz="2000" b="1" i="0" u="none" strike="noStrike" kern="1200" dirty="0" smtClean="0">
                          <a:solidFill>
                            <a:srgbClr val="00B050"/>
                          </a:solidFill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19</a:t>
                      </a:r>
                      <a:r>
                        <a:rPr lang="ru-RU" sz="2000" b="1" i="0" u="none" strike="noStrike" kern="1200" dirty="0" smtClean="0">
                          <a:solidFill>
                            <a:srgbClr val="1B356F"/>
                          </a:solidFill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)</a:t>
                      </a:r>
                      <a:endParaRPr lang="ru-RU" sz="2000" b="1" i="0" u="none" strike="noStrike" kern="1200" dirty="0">
                        <a:solidFill>
                          <a:srgbClr val="1B356F"/>
                        </a:solidFill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</a:tr>
              <a:tr h="528158">
                <a:tc>
                  <a:txBody>
                    <a:bodyPr/>
                    <a:lstStyle/>
                    <a:p>
                      <a:pPr marL="260350" lvl="1" indent="0" algn="l" defTabSz="914400" rtl="0" eaLnBrk="1" fontAlgn="b" latinLnBrk="0" hangingPunct="1"/>
                      <a:r>
                        <a:rPr lang="ru-RU" sz="2000" b="1" i="0" u="none" strike="noStrike" kern="1200" dirty="0" smtClean="0">
                          <a:solidFill>
                            <a:srgbClr val="1B356F"/>
                          </a:solidFill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Регистрация</a:t>
                      </a:r>
                      <a:r>
                        <a:rPr lang="ru-RU" sz="2000" b="1" i="0" u="none" strike="noStrike" kern="1200" baseline="0" dirty="0" smtClean="0">
                          <a:solidFill>
                            <a:srgbClr val="1B356F"/>
                          </a:solidFill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 недвижимости</a:t>
                      </a:r>
                      <a:endParaRPr lang="en-US" sz="2000" b="1" i="0" u="none" strike="noStrike" kern="1200" dirty="0">
                        <a:solidFill>
                          <a:srgbClr val="C00000"/>
                        </a:solidFill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1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i="0" u="none" strike="noStrike" kern="1200" dirty="0" smtClean="0">
                          <a:solidFill>
                            <a:srgbClr val="1B356F"/>
                          </a:solidFill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45 (</a:t>
                      </a:r>
                      <a:r>
                        <a:rPr lang="ru-RU" sz="2000" b="1" i="0" u="none" strike="noStrike" kern="1200" dirty="0" smtClean="0">
                          <a:solidFill>
                            <a:srgbClr val="00B050"/>
                          </a:solidFill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51</a:t>
                      </a:r>
                      <a:r>
                        <a:rPr lang="ru-RU" sz="2000" b="1" i="0" u="none" strike="noStrike" kern="1200" dirty="0" smtClean="0">
                          <a:solidFill>
                            <a:srgbClr val="1B356F"/>
                          </a:solidFill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)</a:t>
                      </a:r>
                      <a:endParaRPr lang="ru-RU" sz="2000" b="1" i="0" u="none" strike="noStrike" kern="1200" dirty="0">
                        <a:solidFill>
                          <a:srgbClr val="1B356F"/>
                        </a:solidFill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</a:tr>
              <a:tr h="592459">
                <a:tc>
                  <a:txBody>
                    <a:bodyPr/>
                    <a:lstStyle/>
                    <a:p>
                      <a:pPr marL="265113" lvl="1" indent="0" algn="l" defTabSz="914400" rtl="0" eaLnBrk="1" fontAlgn="b" latinLnBrk="0" hangingPunct="1"/>
                      <a:r>
                        <a:rPr lang="ru-RU" sz="2000" b="1" i="0" u="none" strike="noStrike" kern="1200" dirty="0" smtClean="0">
                          <a:solidFill>
                            <a:srgbClr val="1B356F"/>
                          </a:solidFill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Разрешение неплатежеспособности (банкротства)</a:t>
                      </a:r>
                      <a:endParaRPr lang="en-US" sz="2000" b="1" i="0" u="none" strike="noStrike" kern="1200" dirty="0">
                        <a:solidFill>
                          <a:srgbClr val="1B356F"/>
                        </a:solidFill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lvl="1" indent="0" algn="ctr" defTabSz="914400" rtl="0" eaLnBrk="1" fontAlgn="b" latinLnBrk="0" hangingPunct="1">
                        <a:tabLst/>
                      </a:pPr>
                      <a:r>
                        <a:rPr lang="ru-RU" sz="2000" b="1" i="0" u="none" strike="noStrike" kern="1200" dirty="0" smtClean="0">
                          <a:solidFill>
                            <a:srgbClr val="1B356F"/>
                          </a:solidFill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60 (0)</a:t>
                      </a:r>
                      <a:endParaRPr lang="ru-RU" sz="2000" b="1" i="0" u="none" strike="noStrike" kern="1200" dirty="0">
                        <a:solidFill>
                          <a:srgbClr val="1B356F"/>
                        </a:solidFill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</a:tr>
              <a:tr h="528158">
                <a:tc>
                  <a:txBody>
                    <a:bodyPr/>
                    <a:lstStyle/>
                    <a:p>
                      <a:pPr marL="260350" marR="0" lvl="1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i="0" u="none" strike="noStrike" kern="1200" dirty="0" smtClean="0">
                          <a:solidFill>
                            <a:srgbClr val="C00000"/>
                          </a:solidFill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Получение кредита</a:t>
                      </a:r>
                      <a:endParaRPr lang="en-US" sz="2000" b="1" i="0" u="none" strike="noStrike" kern="1200" dirty="0">
                        <a:solidFill>
                          <a:srgbClr val="1B356F"/>
                        </a:solidFill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1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i="0" u="none" strike="noStrike" kern="1200" dirty="0" smtClean="0">
                          <a:solidFill>
                            <a:srgbClr val="1B356F"/>
                          </a:solidFill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98 (</a:t>
                      </a:r>
                      <a:r>
                        <a:rPr lang="ru-RU" sz="2000" b="1" i="0" u="none" strike="noStrike" kern="120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96</a:t>
                      </a:r>
                      <a:r>
                        <a:rPr lang="ru-RU" sz="2000" b="1" i="0" u="none" strike="noStrike" kern="1200" dirty="0" smtClean="0">
                          <a:solidFill>
                            <a:srgbClr val="1B356F"/>
                          </a:solidFill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)</a:t>
                      </a:r>
                      <a:endParaRPr lang="ru-RU" sz="2000" b="1" i="0" u="none" strike="noStrike" kern="1200" dirty="0">
                        <a:solidFill>
                          <a:srgbClr val="1B356F"/>
                        </a:solidFill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</a:tr>
              <a:tr h="528158">
                <a:tc>
                  <a:txBody>
                    <a:bodyPr/>
                    <a:lstStyle/>
                    <a:p>
                      <a:pPr marL="260350" lvl="1" indent="0" algn="l" defTabSz="914400" rtl="0" eaLnBrk="1" fontAlgn="b" latinLnBrk="0" hangingPunct="1">
                        <a:tabLst/>
                      </a:pPr>
                      <a:r>
                        <a:rPr lang="ru-RU" sz="2000" b="1" i="0" u="none" strike="noStrike" kern="1200" dirty="0" smtClean="0">
                          <a:solidFill>
                            <a:srgbClr val="C00000"/>
                          </a:solidFill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Налоговая система</a:t>
                      </a:r>
                      <a:endParaRPr lang="en-US" sz="2000" b="1" i="0" u="none" strike="noStrike" kern="1200" dirty="0">
                        <a:solidFill>
                          <a:srgbClr val="C00000"/>
                        </a:solidFill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lvl="1" indent="0" algn="ctr" defTabSz="914400" rtl="0" eaLnBrk="1" fontAlgn="b" latinLnBrk="0" hangingPunct="1"/>
                      <a:r>
                        <a:rPr lang="ru-RU" sz="2000" b="1" i="0" u="none" strike="noStrike" kern="1200" dirty="0" smtClean="0">
                          <a:solidFill>
                            <a:srgbClr val="1B356F"/>
                          </a:solidFill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105 (</a:t>
                      </a:r>
                      <a:r>
                        <a:rPr lang="ru-RU" sz="2000" b="1" i="0" u="none" strike="noStrike" kern="1200" dirty="0" smtClean="0">
                          <a:solidFill>
                            <a:srgbClr val="00B050"/>
                          </a:solidFill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107</a:t>
                      </a:r>
                      <a:r>
                        <a:rPr lang="ru-RU" sz="2000" b="1" i="0" u="none" strike="noStrike" kern="1200" dirty="0" smtClean="0">
                          <a:solidFill>
                            <a:srgbClr val="1B356F"/>
                          </a:solidFill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)</a:t>
                      </a:r>
                      <a:endParaRPr lang="ru-RU" sz="2000" b="1" i="0" u="none" strike="noStrike" kern="1200" dirty="0">
                        <a:solidFill>
                          <a:srgbClr val="1B356F"/>
                        </a:solidFill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528158">
                <a:tc>
                  <a:txBody>
                    <a:bodyPr/>
                    <a:lstStyle/>
                    <a:p>
                      <a:pPr marL="260350" lvl="1" indent="0" algn="l" defTabSz="914400" rtl="0" eaLnBrk="1" fontAlgn="b" latinLnBrk="0" hangingPunct="1"/>
                      <a:r>
                        <a:rPr lang="ru-RU" sz="2000" b="1" i="0" u="none" strike="noStrike" kern="1200" dirty="0" smtClean="0">
                          <a:solidFill>
                            <a:srgbClr val="C00000"/>
                          </a:solidFill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Регистрация предприятий</a:t>
                      </a:r>
                      <a:endParaRPr lang="en-US" sz="2000" b="1" i="0" u="none" strike="noStrike" kern="1200" dirty="0">
                        <a:solidFill>
                          <a:srgbClr val="C00000"/>
                        </a:solidFill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lvl="1" indent="0" algn="ctr" defTabSz="914400" rtl="0" eaLnBrk="1" fontAlgn="b" latinLnBrk="0" hangingPunct="1"/>
                      <a:r>
                        <a:rPr lang="ru-RU" sz="2000" b="1" i="0" u="none" strike="noStrike" kern="1200" dirty="0" smtClean="0">
                          <a:solidFill>
                            <a:srgbClr val="1B356F"/>
                          </a:solidFill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1</a:t>
                      </a:r>
                      <a:r>
                        <a:rPr lang="en-US" sz="2000" b="1" i="0" u="none" strike="noStrike" kern="1200" dirty="0" smtClean="0">
                          <a:solidFill>
                            <a:srgbClr val="1B356F"/>
                          </a:solidFill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11</a:t>
                      </a:r>
                      <a:r>
                        <a:rPr lang="ru-RU" sz="2000" b="1" i="0" u="none" strike="noStrike" kern="1200" dirty="0" smtClean="0">
                          <a:solidFill>
                            <a:srgbClr val="1B356F"/>
                          </a:solidFill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 (</a:t>
                      </a:r>
                      <a:r>
                        <a:rPr lang="ru-RU" sz="2000" b="1" i="0" u="none" strike="noStrike" kern="120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106</a:t>
                      </a:r>
                      <a:r>
                        <a:rPr lang="ru-RU" sz="2000" b="1" i="0" u="none" strike="noStrike" kern="1200" dirty="0" smtClean="0">
                          <a:solidFill>
                            <a:srgbClr val="1B356F"/>
                          </a:solidFill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)</a:t>
                      </a:r>
                      <a:endParaRPr lang="ru-RU" sz="2000" b="1" i="0" u="none" strike="noStrike" kern="1200" dirty="0">
                        <a:solidFill>
                          <a:srgbClr val="1B356F"/>
                        </a:solidFill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</a:tr>
              <a:tr h="528158">
                <a:tc>
                  <a:txBody>
                    <a:bodyPr/>
                    <a:lstStyle/>
                    <a:p>
                      <a:pPr marL="260350" lvl="1" indent="0" algn="l" defTabSz="914400" rtl="0" eaLnBrk="1" fontAlgn="b" latinLnBrk="0" hangingPunct="1"/>
                      <a:r>
                        <a:rPr lang="ru-RU" sz="2000" b="1" i="0" u="none" strike="noStrike" kern="1200" dirty="0" smtClean="0">
                          <a:solidFill>
                            <a:srgbClr val="C00000"/>
                          </a:solidFill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Защита</a:t>
                      </a:r>
                      <a:r>
                        <a:rPr lang="en-US" sz="2000" b="1" i="0" u="none" strike="noStrike" kern="1200" dirty="0" smtClean="0">
                          <a:solidFill>
                            <a:srgbClr val="C00000"/>
                          </a:solidFill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 </a:t>
                      </a:r>
                      <a:r>
                        <a:rPr lang="ru-RU" sz="2000" b="1" i="0" u="none" strike="noStrike" kern="1200" dirty="0" smtClean="0">
                          <a:solidFill>
                            <a:srgbClr val="C00000"/>
                          </a:solidFill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инвесторов</a:t>
                      </a:r>
                      <a:endParaRPr lang="en-US" sz="2000" b="1" i="0" u="none" strike="noStrike" kern="1200" dirty="0">
                        <a:solidFill>
                          <a:srgbClr val="C00000"/>
                        </a:solidFill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1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i="0" u="none" strike="noStrike" kern="1200" dirty="0" smtClean="0">
                          <a:solidFill>
                            <a:srgbClr val="1B356F"/>
                          </a:solidFill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111 (</a:t>
                      </a:r>
                      <a:r>
                        <a:rPr lang="ru-RU" sz="2000" b="1" i="0" u="none" strike="noStrike" kern="120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108</a:t>
                      </a:r>
                      <a:r>
                        <a:rPr lang="ru-RU" sz="2000" b="1" i="0" u="none" strike="noStrike" kern="1200" dirty="0" smtClean="0">
                          <a:solidFill>
                            <a:srgbClr val="1B356F"/>
                          </a:solidFill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)</a:t>
                      </a:r>
                      <a:endParaRPr lang="ru-RU" sz="2000" b="1" i="0" u="none" strike="noStrike" kern="1200" dirty="0">
                        <a:solidFill>
                          <a:srgbClr val="1B356F"/>
                        </a:solidFill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</a:tr>
              <a:tr h="528158">
                <a:tc>
                  <a:txBody>
                    <a:bodyPr/>
                    <a:lstStyle/>
                    <a:p>
                      <a:pPr marL="260350" marR="0" lvl="1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i="0" u="none" strike="noStrike" kern="1200" dirty="0" smtClean="0">
                          <a:solidFill>
                            <a:srgbClr val="C00000"/>
                          </a:solidFill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Экспорт</a:t>
                      </a:r>
                      <a:endParaRPr lang="en-US" sz="2000" b="1" i="0" u="none" strike="noStrike" kern="1200" dirty="0">
                        <a:solidFill>
                          <a:srgbClr val="C00000"/>
                        </a:solidFill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1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i="0" u="none" strike="noStrike" kern="1200" dirty="0" smtClean="0">
                          <a:solidFill>
                            <a:srgbClr val="1B356F"/>
                          </a:solidFill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160 (</a:t>
                      </a:r>
                      <a:r>
                        <a:rPr lang="ru-RU" sz="2000" b="1" i="0" u="none" strike="noStrike" kern="1200" dirty="0" smtClean="0">
                          <a:solidFill>
                            <a:srgbClr val="00B050"/>
                          </a:solidFill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166</a:t>
                      </a:r>
                      <a:r>
                        <a:rPr lang="ru-RU" sz="2000" b="1" i="0" u="none" strike="noStrike" kern="1200" dirty="0" smtClean="0">
                          <a:solidFill>
                            <a:srgbClr val="1B356F"/>
                          </a:solidFill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)</a:t>
                      </a:r>
                      <a:endParaRPr lang="ru-RU" sz="2000" b="1" i="0" u="none" strike="noStrike" kern="1200" dirty="0">
                        <a:solidFill>
                          <a:srgbClr val="1B356F"/>
                        </a:solidFill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</a:tr>
              <a:tr h="528158">
                <a:tc>
                  <a:txBody>
                    <a:bodyPr/>
                    <a:lstStyle/>
                    <a:p>
                      <a:pPr marL="260350" lvl="1" indent="0" algn="l" defTabSz="914400" rtl="0" eaLnBrk="1" fontAlgn="b" latinLnBrk="0" hangingPunct="1"/>
                      <a:r>
                        <a:rPr lang="ru-RU" sz="2000" b="1" i="0" u="none" strike="noStrike" kern="1200" dirty="0" smtClean="0">
                          <a:solidFill>
                            <a:srgbClr val="C00000"/>
                          </a:solidFill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Получение разрешений на строительство</a:t>
                      </a:r>
                      <a:r>
                        <a:rPr lang="ru-RU" sz="2000" b="1" i="0" u="none" strike="noStrike" kern="1200" baseline="0" dirty="0" smtClean="0">
                          <a:solidFill>
                            <a:srgbClr val="C00000"/>
                          </a:solidFill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 </a:t>
                      </a:r>
                      <a:endParaRPr lang="en-US" sz="2000" b="1" i="0" u="none" strike="noStrike" kern="1200" dirty="0">
                        <a:solidFill>
                          <a:srgbClr val="C00000"/>
                        </a:solidFill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1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i="0" u="none" strike="noStrike" kern="1200" dirty="0" smtClean="0">
                          <a:solidFill>
                            <a:srgbClr val="1B356F"/>
                          </a:solidFill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178 (</a:t>
                      </a:r>
                      <a:r>
                        <a:rPr lang="ru-RU" sz="2000" b="1" i="0" u="none" strike="noStrike" kern="1200" dirty="0" smtClean="0">
                          <a:solidFill>
                            <a:srgbClr val="00B050"/>
                          </a:solidFill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179</a:t>
                      </a:r>
                      <a:r>
                        <a:rPr lang="ru-RU" sz="2000" b="1" i="0" u="none" strike="noStrike" kern="1200" dirty="0" smtClean="0">
                          <a:solidFill>
                            <a:srgbClr val="1B356F"/>
                          </a:solidFill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)</a:t>
                      </a:r>
                      <a:endParaRPr lang="ru-RU" sz="2000" b="1" i="0" u="none" strike="noStrike" kern="1200" dirty="0">
                        <a:solidFill>
                          <a:srgbClr val="1B356F"/>
                        </a:solidFill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</a:tr>
              <a:tr h="528158">
                <a:tc>
                  <a:txBody>
                    <a:bodyPr/>
                    <a:lstStyle/>
                    <a:p>
                      <a:pPr marL="260350" lvl="1" indent="0" algn="l" defTabSz="914400" rtl="0" eaLnBrk="1" fontAlgn="b" latinLnBrk="0" hangingPunct="1"/>
                      <a:r>
                        <a:rPr lang="ru-RU" sz="2000" b="1" i="0" u="none" strike="noStrike" kern="1200" dirty="0" smtClean="0">
                          <a:solidFill>
                            <a:srgbClr val="C00000"/>
                          </a:solidFill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Подключение к сетям электроснабжения</a:t>
                      </a:r>
                      <a:endParaRPr lang="en-US" sz="2000" b="1" i="0" u="none" strike="noStrike" kern="1200" dirty="0" smtClean="0">
                        <a:solidFill>
                          <a:srgbClr val="C00000"/>
                        </a:solidFill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1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i="0" u="none" strike="noStrike" kern="1200" dirty="0" smtClean="0">
                          <a:solidFill>
                            <a:srgbClr val="1B356F"/>
                          </a:solidFill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183 (</a:t>
                      </a:r>
                      <a:r>
                        <a:rPr lang="en-US" sz="2000" b="1" i="0" u="none" strike="noStrike" kern="120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0</a:t>
                      </a:r>
                      <a:r>
                        <a:rPr lang="en-US" sz="2000" b="1" i="0" u="none" strike="noStrike" kern="1200" dirty="0" smtClean="0">
                          <a:solidFill>
                            <a:srgbClr val="1B356F"/>
                          </a:solidFill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)</a:t>
                      </a:r>
                      <a:endParaRPr lang="ru-RU" sz="2000" b="1" i="0" u="none" strike="noStrike" kern="1200" dirty="0" smtClean="0">
                        <a:solidFill>
                          <a:srgbClr val="1B356F"/>
                        </a:solidFill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8775" y="0"/>
            <a:ext cx="8423275" cy="863600"/>
          </a:xfrm>
        </p:spPr>
        <p:txBody>
          <a:bodyPr/>
          <a:lstStyle/>
          <a:p>
            <a:pPr>
              <a:defRPr/>
            </a:pPr>
            <a:r>
              <a:rPr lang="ru-RU" dirty="0" smtClean="0"/>
              <a:t>Показатели: Россия сегодня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360000" y="1224000"/>
          <a:ext cx="8424000" cy="5345881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{B301B821-A1FF-4177-AEE7-76D212191A09}</a:tableStyleId>
              </a:tblPr>
              <a:tblGrid>
                <a:gridCol w="6849697"/>
                <a:gridCol w="1574303"/>
              </a:tblGrid>
              <a:tr h="528158"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ru-RU" sz="2000" b="1" i="0" u="none" strike="noStrike" kern="1200" baseline="0" dirty="0" smtClean="0">
                          <a:solidFill>
                            <a:srgbClr val="00B050"/>
                          </a:solidFill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 </a:t>
                      </a:r>
                      <a:r>
                        <a:rPr lang="ru-RU" sz="2000" b="1" i="0" u="none" strike="noStrike" kern="1200" dirty="0" smtClean="0">
                          <a:solidFill>
                            <a:srgbClr val="00B050"/>
                          </a:solidFill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Обеспечение исполнения контрактов</a:t>
                      </a:r>
                      <a:endParaRPr lang="en-US" sz="2000" b="1" i="0" u="none" strike="noStrike" kern="1200" dirty="0">
                        <a:solidFill>
                          <a:srgbClr val="00B050"/>
                        </a:solidFill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1" indent="0" algn="ctr" defTabSz="914400" rtl="0" eaLnBrk="1" fontAlgn="b" latinLnBrk="0" hangingPunct="1">
                        <a:tabLst/>
                      </a:pPr>
                      <a:r>
                        <a:rPr lang="ru-RU" sz="2000" b="1" i="0" u="none" strike="noStrike" kern="1200" dirty="0" smtClean="0">
                          <a:solidFill>
                            <a:srgbClr val="1B356F"/>
                          </a:solidFill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10 (</a:t>
                      </a:r>
                      <a:r>
                        <a:rPr lang="ru-RU" sz="2000" b="1" i="0" u="none" strike="noStrike" kern="1200" dirty="0" smtClean="0">
                          <a:solidFill>
                            <a:srgbClr val="00B050"/>
                          </a:solidFill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+3</a:t>
                      </a:r>
                      <a:r>
                        <a:rPr lang="ru-RU" sz="2000" b="1" i="0" u="none" strike="noStrike" kern="1200" dirty="0" smtClean="0">
                          <a:solidFill>
                            <a:srgbClr val="1B356F"/>
                          </a:solidFill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)</a:t>
                      </a:r>
                      <a:endParaRPr lang="ru-RU" sz="2000" b="1" i="0" u="none" strike="noStrike" kern="1200" dirty="0">
                        <a:solidFill>
                          <a:srgbClr val="1B356F"/>
                        </a:solidFill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</a:tr>
              <a:tr h="528158"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ru-RU" sz="2000" b="1" i="0" u="none" strike="noStrike" kern="1200" dirty="0" smtClean="0">
                          <a:solidFill>
                            <a:srgbClr val="C00000"/>
                          </a:solidFill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 </a:t>
                      </a:r>
                      <a:r>
                        <a:rPr lang="ru-RU" sz="2000" b="1" i="0" u="none" strike="noStrike" kern="1200" dirty="0" smtClean="0">
                          <a:solidFill>
                            <a:srgbClr val="1B356F"/>
                          </a:solidFill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Регистрация</a:t>
                      </a:r>
                      <a:r>
                        <a:rPr lang="ru-RU" sz="2000" b="1" i="0" u="none" strike="noStrike" kern="1200" baseline="0" dirty="0" smtClean="0">
                          <a:solidFill>
                            <a:srgbClr val="1B356F"/>
                          </a:solidFill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 недвижимости</a:t>
                      </a:r>
                      <a:endParaRPr lang="en-US" sz="2000" b="1" i="0" u="none" strike="noStrike" kern="1200" dirty="0">
                        <a:solidFill>
                          <a:srgbClr val="C00000"/>
                        </a:solidFill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1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i="0" u="none" strike="noStrike" kern="1200" dirty="0" smtClean="0">
                          <a:solidFill>
                            <a:srgbClr val="1B356F"/>
                          </a:solidFill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20 (</a:t>
                      </a:r>
                      <a:r>
                        <a:rPr lang="ru-RU" sz="2000" b="1" i="0" u="none" strike="noStrike" kern="1200" dirty="0" smtClean="0">
                          <a:solidFill>
                            <a:srgbClr val="00B050"/>
                          </a:solidFill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+25</a:t>
                      </a:r>
                      <a:r>
                        <a:rPr lang="ru-RU" sz="2000" b="1" i="0" u="none" strike="noStrike" kern="1200" dirty="0" smtClean="0">
                          <a:solidFill>
                            <a:srgbClr val="1B356F"/>
                          </a:solidFill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)</a:t>
                      </a:r>
                      <a:endParaRPr lang="ru-RU" sz="2000" b="1" i="0" u="none" strike="noStrike" kern="1200" dirty="0">
                        <a:solidFill>
                          <a:srgbClr val="1B356F"/>
                        </a:solidFill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</a:tr>
              <a:tr h="592459"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ru-RU" sz="2000" b="1" i="0" u="none" strike="noStrike" kern="1200" dirty="0" smtClean="0">
                          <a:solidFill>
                            <a:srgbClr val="1B356F"/>
                          </a:solidFill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 Разрешение неплатежеспособности</a:t>
                      </a:r>
                      <a:endParaRPr lang="en-US" sz="2000" b="1" i="0" u="none" strike="noStrike" kern="1200" dirty="0">
                        <a:solidFill>
                          <a:srgbClr val="1B356F"/>
                        </a:solidFill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lvl="1" indent="0" algn="ctr" defTabSz="914400" rtl="0" eaLnBrk="1" fontAlgn="b" latinLnBrk="0" hangingPunct="1">
                        <a:tabLst/>
                      </a:pPr>
                      <a:r>
                        <a:rPr lang="ru-RU" sz="2000" b="1" i="0" u="none" strike="noStrike" kern="1200" dirty="0" smtClean="0">
                          <a:solidFill>
                            <a:srgbClr val="1B356F"/>
                          </a:solidFill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20 (</a:t>
                      </a:r>
                      <a:r>
                        <a:rPr lang="ru-RU" sz="2000" b="1" i="0" u="none" strike="noStrike" kern="1200" dirty="0" smtClean="0">
                          <a:solidFill>
                            <a:srgbClr val="00B050"/>
                          </a:solidFill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+40</a:t>
                      </a:r>
                      <a:r>
                        <a:rPr lang="ru-RU" sz="2000" b="1" i="0" u="none" strike="noStrike" kern="1200" dirty="0" smtClean="0">
                          <a:solidFill>
                            <a:srgbClr val="1B356F"/>
                          </a:solidFill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)</a:t>
                      </a:r>
                      <a:endParaRPr lang="ru-RU" sz="2000" b="1" i="0" u="none" strike="noStrike" kern="1200" dirty="0">
                        <a:solidFill>
                          <a:srgbClr val="1B356F"/>
                        </a:solidFill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</a:tr>
              <a:tr h="528158">
                <a:tc>
                  <a:txBody>
                    <a:bodyPr/>
                    <a:lstStyle/>
                    <a:p>
                      <a:pPr marL="457200" marR="0" lvl="1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i="0" u="none" strike="noStrike" kern="1200" dirty="0" smtClean="0">
                          <a:solidFill>
                            <a:srgbClr val="1B356F"/>
                          </a:solidFill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 </a:t>
                      </a:r>
                      <a:r>
                        <a:rPr lang="ru-RU" sz="2000" b="1" i="0" u="none" strike="noStrike" kern="1200" dirty="0" smtClean="0">
                          <a:solidFill>
                            <a:srgbClr val="C00000"/>
                          </a:solidFill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Получение кредита</a:t>
                      </a:r>
                      <a:endParaRPr lang="en-US" sz="2000" b="1" i="0" u="none" strike="noStrike" kern="1200" dirty="0">
                        <a:solidFill>
                          <a:srgbClr val="1B356F"/>
                        </a:solidFill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1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i="0" u="none" strike="noStrike" kern="1200" dirty="0" smtClean="0">
                          <a:solidFill>
                            <a:srgbClr val="1B356F"/>
                          </a:solidFill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20 (</a:t>
                      </a:r>
                      <a:r>
                        <a:rPr lang="ru-RU" sz="2000" b="1" i="0" u="none" strike="noStrike" kern="1200" dirty="0" smtClean="0">
                          <a:solidFill>
                            <a:srgbClr val="00B050"/>
                          </a:solidFill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+78</a:t>
                      </a:r>
                      <a:r>
                        <a:rPr lang="ru-RU" sz="2000" b="1" i="0" u="none" strike="noStrike" kern="1200" dirty="0" smtClean="0">
                          <a:solidFill>
                            <a:srgbClr val="1B356F"/>
                          </a:solidFill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)</a:t>
                      </a:r>
                      <a:endParaRPr lang="ru-RU" sz="2000" b="1" i="0" u="none" strike="noStrike" kern="1200" dirty="0">
                        <a:solidFill>
                          <a:srgbClr val="1B356F"/>
                        </a:solidFill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</a:tr>
              <a:tr h="528158"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ru-RU" sz="2000" b="1" i="0" u="none" strike="noStrike" kern="1200" baseline="0" dirty="0" smtClean="0">
                          <a:solidFill>
                            <a:srgbClr val="C00000"/>
                          </a:solidFill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 </a:t>
                      </a:r>
                      <a:r>
                        <a:rPr lang="ru-RU" sz="2000" b="1" i="0" u="none" strike="noStrike" kern="1200" dirty="0" smtClean="0">
                          <a:solidFill>
                            <a:srgbClr val="C00000"/>
                          </a:solidFill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Налоговая система</a:t>
                      </a:r>
                      <a:endParaRPr lang="en-US" sz="2000" b="1" i="0" u="none" strike="noStrike" kern="1200" dirty="0">
                        <a:solidFill>
                          <a:srgbClr val="C00000"/>
                        </a:solidFill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lvl="1" indent="0" algn="ctr" defTabSz="914400" rtl="0" eaLnBrk="1" fontAlgn="b" latinLnBrk="0" hangingPunct="1"/>
                      <a:r>
                        <a:rPr lang="ru-RU" sz="2000" b="1" i="0" u="none" strike="noStrike" kern="1200" dirty="0" smtClean="0">
                          <a:solidFill>
                            <a:srgbClr val="1B356F"/>
                          </a:solidFill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20 (</a:t>
                      </a:r>
                      <a:r>
                        <a:rPr lang="ru-RU" sz="2000" b="1" i="0" u="none" strike="noStrike" kern="1200" dirty="0" smtClean="0">
                          <a:solidFill>
                            <a:srgbClr val="00B050"/>
                          </a:solidFill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+85</a:t>
                      </a:r>
                      <a:r>
                        <a:rPr lang="ru-RU" sz="2000" b="1" i="0" u="none" strike="noStrike" kern="1200" dirty="0" smtClean="0">
                          <a:solidFill>
                            <a:srgbClr val="1B356F"/>
                          </a:solidFill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)</a:t>
                      </a:r>
                      <a:endParaRPr lang="ru-RU" sz="2000" b="1" i="0" u="none" strike="noStrike" kern="1200" dirty="0">
                        <a:solidFill>
                          <a:srgbClr val="1B356F"/>
                        </a:solidFill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528158"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ru-RU" sz="2000" b="1" i="0" u="none" strike="noStrike" kern="1200" dirty="0" smtClean="0">
                          <a:solidFill>
                            <a:srgbClr val="C00000"/>
                          </a:solidFill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 Регистрация предприятий</a:t>
                      </a:r>
                      <a:endParaRPr lang="en-US" sz="2000" b="1" i="0" u="none" strike="noStrike" kern="1200" dirty="0">
                        <a:solidFill>
                          <a:srgbClr val="C00000"/>
                        </a:solidFill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lvl="1" indent="0" algn="ctr" defTabSz="914400" rtl="0" eaLnBrk="1" fontAlgn="b" latinLnBrk="0" hangingPunct="1"/>
                      <a:r>
                        <a:rPr lang="ru-RU" sz="2000" b="1" i="0" u="none" strike="noStrike" kern="1200" dirty="0" smtClean="0">
                          <a:solidFill>
                            <a:srgbClr val="1B356F"/>
                          </a:solidFill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20 (</a:t>
                      </a:r>
                      <a:r>
                        <a:rPr lang="ru-RU" sz="2000" b="1" i="0" u="none" strike="noStrike" kern="1200" dirty="0" smtClean="0">
                          <a:solidFill>
                            <a:srgbClr val="00B050"/>
                          </a:solidFill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+91</a:t>
                      </a:r>
                      <a:r>
                        <a:rPr lang="ru-RU" sz="2000" b="1" i="0" u="none" strike="noStrike" kern="1200" dirty="0" smtClean="0">
                          <a:solidFill>
                            <a:srgbClr val="1B356F"/>
                          </a:solidFill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)</a:t>
                      </a:r>
                      <a:endParaRPr lang="ru-RU" sz="2000" b="1" i="0" u="none" strike="noStrike" kern="1200" dirty="0">
                        <a:solidFill>
                          <a:srgbClr val="1B356F"/>
                        </a:solidFill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</a:tr>
              <a:tr h="528158"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ru-RU" sz="2000" b="1" i="0" u="none" strike="noStrike" kern="1200" dirty="0" smtClean="0">
                          <a:solidFill>
                            <a:srgbClr val="C00000"/>
                          </a:solidFill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 Защита</a:t>
                      </a:r>
                      <a:r>
                        <a:rPr lang="en-US" sz="2000" b="1" i="0" u="none" strike="noStrike" kern="1200" dirty="0" smtClean="0">
                          <a:solidFill>
                            <a:srgbClr val="C00000"/>
                          </a:solidFill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 </a:t>
                      </a:r>
                      <a:r>
                        <a:rPr lang="ru-RU" sz="2000" b="1" i="0" u="none" strike="noStrike" kern="1200" dirty="0" smtClean="0">
                          <a:solidFill>
                            <a:srgbClr val="C00000"/>
                          </a:solidFill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инвесторов</a:t>
                      </a:r>
                      <a:endParaRPr lang="en-US" sz="2000" b="1" i="0" u="none" strike="noStrike" kern="1200" dirty="0">
                        <a:solidFill>
                          <a:srgbClr val="C00000"/>
                        </a:solidFill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1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i="0" u="none" strike="noStrike" kern="1200" dirty="0" smtClean="0">
                          <a:solidFill>
                            <a:srgbClr val="1B356F"/>
                          </a:solidFill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20 (</a:t>
                      </a:r>
                      <a:r>
                        <a:rPr lang="ru-RU" sz="2000" b="1" i="0" u="none" strike="noStrike" kern="1200" dirty="0" smtClean="0">
                          <a:solidFill>
                            <a:srgbClr val="00B050"/>
                          </a:solidFill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+91</a:t>
                      </a:r>
                      <a:r>
                        <a:rPr lang="ru-RU" sz="2000" b="1" i="0" u="none" strike="noStrike" kern="1200" dirty="0" smtClean="0">
                          <a:solidFill>
                            <a:srgbClr val="1B356F"/>
                          </a:solidFill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)</a:t>
                      </a:r>
                      <a:endParaRPr lang="ru-RU" sz="2000" b="1" i="0" u="none" strike="noStrike" kern="1200" dirty="0">
                        <a:solidFill>
                          <a:srgbClr val="1B356F"/>
                        </a:solidFill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</a:tr>
              <a:tr h="528158">
                <a:tc>
                  <a:txBody>
                    <a:bodyPr/>
                    <a:lstStyle/>
                    <a:p>
                      <a:pPr marL="457200" marR="0" lvl="1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i="0" u="none" strike="noStrike" kern="1200" dirty="0" smtClean="0">
                          <a:solidFill>
                            <a:srgbClr val="C00000"/>
                          </a:solidFill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 Экспорт</a:t>
                      </a:r>
                      <a:endParaRPr lang="en-US" sz="2000" b="1" i="0" u="none" strike="noStrike" kern="1200" dirty="0">
                        <a:solidFill>
                          <a:srgbClr val="C00000"/>
                        </a:solidFill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1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i="0" u="none" strike="noStrike" kern="1200" dirty="0" smtClean="0">
                          <a:solidFill>
                            <a:srgbClr val="1B356F"/>
                          </a:solidFill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20 (</a:t>
                      </a:r>
                      <a:r>
                        <a:rPr lang="ru-RU" sz="2000" b="1" i="0" u="none" strike="noStrike" kern="1200" dirty="0" smtClean="0">
                          <a:solidFill>
                            <a:srgbClr val="00B050"/>
                          </a:solidFill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+140</a:t>
                      </a:r>
                      <a:r>
                        <a:rPr lang="ru-RU" sz="2000" b="1" i="0" u="none" strike="noStrike" kern="1200" dirty="0" smtClean="0">
                          <a:solidFill>
                            <a:srgbClr val="1B356F"/>
                          </a:solidFill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)</a:t>
                      </a:r>
                      <a:endParaRPr lang="ru-RU" sz="2000" b="1" i="0" u="none" strike="noStrike" kern="1200" dirty="0">
                        <a:solidFill>
                          <a:srgbClr val="1B356F"/>
                        </a:solidFill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</a:tr>
              <a:tr h="528158"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ru-RU" sz="2000" b="1" i="0" u="none" strike="noStrike" kern="1200" baseline="0" dirty="0" smtClean="0">
                          <a:solidFill>
                            <a:srgbClr val="C00000"/>
                          </a:solidFill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 </a:t>
                      </a:r>
                      <a:r>
                        <a:rPr lang="ru-RU" sz="2000" b="1" i="0" u="none" strike="noStrike" kern="1200" dirty="0" smtClean="0">
                          <a:solidFill>
                            <a:srgbClr val="C00000"/>
                          </a:solidFill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Получение разрешений на строительство</a:t>
                      </a:r>
                      <a:r>
                        <a:rPr lang="ru-RU" sz="2000" b="1" i="0" u="none" strike="noStrike" kern="1200" baseline="0" dirty="0" smtClean="0">
                          <a:solidFill>
                            <a:srgbClr val="C00000"/>
                          </a:solidFill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 </a:t>
                      </a:r>
                      <a:endParaRPr lang="en-US" sz="2000" b="1" i="0" u="none" strike="noStrike" kern="1200" dirty="0">
                        <a:solidFill>
                          <a:srgbClr val="C00000"/>
                        </a:solidFill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1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i="0" u="none" strike="noStrike" kern="1200" dirty="0" smtClean="0">
                          <a:solidFill>
                            <a:srgbClr val="1B356F"/>
                          </a:solidFill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20 (</a:t>
                      </a:r>
                      <a:r>
                        <a:rPr lang="ru-RU" sz="2000" b="1" i="0" u="none" strike="noStrike" kern="1200" dirty="0" smtClean="0">
                          <a:solidFill>
                            <a:srgbClr val="00B050"/>
                          </a:solidFill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+158</a:t>
                      </a:r>
                      <a:r>
                        <a:rPr lang="ru-RU" sz="2000" b="1" i="0" u="none" strike="noStrike" kern="1200" dirty="0" smtClean="0">
                          <a:solidFill>
                            <a:srgbClr val="1B356F"/>
                          </a:solidFill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)</a:t>
                      </a:r>
                      <a:endParaRPr lang="ru-RU" sz="2000" b="1" i="0" u="none" strike="noStrike" kern="1200" dirty="0">
                        <a:solidFill>
                          <a:srgbClr val="1B356F"/>
                        </a:solidFill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</a:tr>
              <a:tr h="528158"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ru-RU" sz="2000" b="1" i="0" u="none" strike="noStrike" kern="1200" baseline="0" dirty="0" smtClean="0">
                          <a:solidFill>
                            <a:srgbClr val="C00000"/>
                          </a:solidFill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 </a:t>
                      </a:r>
                      <a:r>
                        <a:rPr lang="ru-RU" sz="2000" b="1" i="0" u="none" strike="noStrike" kern="1200" dirty="0" smtClean="0">
                          <a:solidFill>
                            <a:srgbClr val="C00000"/>
                          </a:solidFill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Подключение к сетям электроснабжения</a:t>
                      </a:r>
                      <a:endParaRPr lang="en-US" sz="2000" b="1" i="0" u="none" strike="noStrike" kern="1200" dirty="0" smtClean="0">
                        <a:solidFill>
                          <a:srgbClr val="C00000"/>
                        </a:solidFill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1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i="0" u="none" strike="noStrike" kern="1200" dirty="0" smtClean="0">
                          <a:solidFill>
                            <a:srgbClr val="1B356F"/>
                          </a:solidFill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20</a:t>
                      </a:r>
                      <a:r>
                        <a:rPr lang="en-US" sz="2000" b="1" i="0" u="none" strike="noStrike" kern="1200" dirty="0" smtClean="0">
                          <a:solidFill>
                            <a:srgbClr val="1B356F"/>
                          </a:solidFill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 (</a:t>
                      </a:r>
                      <a:r>
                        <a:rPr lang="ru-RU" sz="2000" b="1" i="0" u="none" strike="noStrike" kern="1200" dirty="0" smtClean="0">
                          <a:solidFill>
                            <a:srgbClr val="00B050"/>
                          </a:solidFill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+163</a:t>
                      </a:r>
                      <a:r>
                        <a:rPr lang="en-US" sz="2000" b="1" i="0" u="none" strike="noStrike" kern="1200" dirty="0" smtClean="0">
                          <a:solidFill>
                            <a:srgbClr val="1B356F"/>
                          </a:solidFill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)</a:t>
                      </a:r>
                      <a:endParaRPr lang="ru-RU" sz="2000" b="1" i="0" u="none" strike="noStrike" kern="1200" dirty="0" smtClean="0">
                        <a:solidFill>
                          <a:srgbClr val="1B356F"/>
                        </a:solidFill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8775" y="0"/>
            <a:ext cx="8423275" cy="863600"/>
          </a:xfrm>
        </p:spPr>
        <p:txBody>
          <a:bodyPr/>
          <a:lstStyle/>
          <a:p>
            <a:pPr>
              <a:defRPr/>
            </a:pPr>
            <a:r>
              <a:rPr lang="ru-RU" dirty="0" smtClean="0"/>
              <a:t>Показатели: Россия завтра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Таблица 13"/>
          <p:cNvGraphicFramePr>
            <a:graphicFrameLocks noGrp="1"/>
          </p:cNvGraphicFramePr>
          <p:nvPr/>
        </p:nvGraphicFramePr>
        <p:xfrm>
          <a:off x="360000" y="1296000"/>
          <a:ext cx="8622491" cy="5148335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{B301B821-A1FF-4177-AEE7-76D212191A09}</a:tableStyleId>
              </a:tblPr>
              <a:tblGrid>
                <a:gridCol w="4833189"/>
                <a:gridCol w="1709807"/>
                <a:gridCol w="2079495"/>
              </a:tblGrid>
              <a:tr h="1490165">
                <a:tc>
                  <a:txBody>
                    <a:bodyPr/>
                    <a:lstStyle/>
                    <a:p>
                      <a:pPr marL="76200" lvl="0" indent="0" algn="ctr" fontAlgn="b"/>
                      <a:r>
                        <a:rPr lang="ru-RU" sz="2400" b="1" i="0" u="none" strike="noStrike" dirty="0" smtClean="0">
                          <a:solidFill>
                            <a:schemeClr val="bg1"/>
                          </a:solidFill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Показатель</a:t>
                      </a:r>
                      <a:endParaRPr lang="en-US" sz="2400" b="1" i="0" u="none" strike="noStrike" dirty="0">
                        <a:solidFill>
                          <a:schemeClr val="bg1"/>
                        </a:solidFill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194986"/>
                    </a:solidFill>
                  </a:tcPr>
                </a:tc>
                <a:tc>
                  <a:txBody>
                    <a:bodyPr/>
                    <a:lstStyle/>
                    <a:p>
                      <a:pPr marL="0" lvl="1" indent="0" algn="ctr" fontAlgn="b"/>
                      <a:r>
                        <a:rPr lang="ru-RU" sz="2400" b="1" i="0" u="none" strike="noStrike" dirty="0" smtClean="0">
                          <a:solidFill>
                            <a:schemeClr val="bg1"/>
                          </a:solidFill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Россия </a:t>
                      </a:r>
                    </a:p>
                    <a:p>
                      <a:pPr marL="0" lvl="1" indent="0" algn="ctr" fontAlgn="b"/>
                      <a:r>
                        <a:rPr lang="ru-RU" sz="2400" b="1" i="0" u="none" strike="noStrike" dirty="0" smtClean="0">
                          <a:solidFill>
                            <a:schemeClr val="bg1"/>
                          </a:solidFill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сегодня</a:t>
                      </a:r>
                      <a:endParaRPr lang="en-US" sz="2400" b="1" i="0" u="none" strike="noStrike" dirty="0">
                        <a:solidFill>
                          <a:schemeClr val="bg1"/>
                        </a:solidFill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19498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dirty="0" smtClean="0">
                          <a:solidFill>
                            <a:schemeClr val="bg1"/>
                          </a:solidFill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Россия </a:t>
                      </a:r>
                    </a:p>
                    <a:p>
                      <a:pPr algn="ctr" fontAlgn="b"/>
                      <a:r>
                        <a:rPr lang="ru-RU" sz="2400" b="1" i="0" u="none" strike="noStrike" dirty="0" smtClean="0">
                          <a:solidFill>
                            <a:schemeClr val="bg1"/>
                          </a:solidFill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завтра</a:t>
                      </a:r>
                      <a:endParaRPr lang="en-US" sz="2400" b="1" i="0" u="none" strike="noStrike" dirty="0">
                        <a:solidFill>
                          <a:schemeClr val="bg1"/>
                        </a:solidFill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194986"/>
                    </a:solidFill>
                  </a:tcPr>
                </a:tc>
              </a:tr>
              <a:tr h="879525">
                <a:tc>
                  <a:txBody>
                    <a:bodyPr/>
                    <a:lstStyle/>
                    <a:p>
                      <a:pPr marL="0" indent="176213" algn="l" fontAlgn="b"/>
                      <a:r>
                        <a:rPr lang="ru-RU" sz="1800" b="1" i="0" u="none" strike="noStrik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Процедуры </a:t>
                      </a:r>
                      <a:r>
                        <a:rPr lang="ru-RU" sz="1800" b="1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(</a:t>
                      </a:r>
                      <a:r>
                        <a:rPr lang="ru-RU" sz="1800" b="1" i="0" u="none" strike="noStrik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количество</a:t>
                      </a:r>
                      <a:r>
                        <a:rPr lang="ru-RU" sz="1800" b="1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2000" b="1" i="0" u="none" strike="noStrike" kern="1200" dirty="0" smtClean="0">
                          <a:solidFill>
                            <a:srgbClr val="C00000"/>
                          </a:solidFill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2000" b="1" i="0" u="none" strike="noStrike" kern="1200" dirty="0" smtClean="0">
                          <a:solidFill>
                            <a:srgbClr val="00B050"/>
                          </a:solidFill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</a:tr>
              <a:tr h="901180">
                <a:tc>
                  <a:txBody>
                    <a:bodyPr/>
                    <a:lstStyle/>
                    <a:p>
                      <a:pPr marL="0" indent="176213" algn="l" fontAlgn="b"/>
                      <a:r>
                        <a:rPr lang="ru-RU" sz="1800" b="1" i="0" u="none" strike="noStrik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Дни</a:t>
                      </a:r>
                      <a:endParaRPr lang="ru-RU" sz="18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2000" b="1" i="0" u="none" strike="noStrike" kern="1200" dirty="0" smtClean="0">
                          <a:solidFill>
                            <a:srgbClr val="C00000"/>
                          </a:solidFill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43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2000" b="1" i="0" u="none" strike="noStrike" kern="1200" dirty="0" smtClean="0">
                          <a:solidFill>
                            <a:srgbClr val="00B050"/>
                          </a:solidFill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12</a:t>
                      </a:r>
                    </a:p>
                  </a:txBody>
                  <a:tcPr marL="9525" marR="9525" marT="9525" marB="0" anchor="ctr"/>
                </a:tc>
              </a:tr>
              <a:tr h="862016">
                <a:tc>
                  <a:txBody>
                    <a:bodyPr/>
                    <a:lstStyle/>
                    <a:p>
                      <a:pPr marL="176213" indent="0" algn="l" fontAlgn="b"/>
                      <a:r>
                        <a:rPr lang="ru-RU" sz="1800" b="1" i="0" u="none" strike="noStrik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Расходы (рублей)</a:t>
                      </a:r>
                      <a:endParaRPr lang="ru-RU" sz="18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2000" b="1" i="0" u="none" strike="noStrike" kern="1200" dirty="0" smtClean="0">
                          <a:solidFill>
                            <a:srgbClr val="C00000"/>
                          </a:solidFill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5 600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2000" b="1" i="0" u="none" strike="noStrike" kern="1200" dirty="0" smtClean="0">
                          <a:solidFill>
                            <a:srgbClr val="00B050"/>
                          </a:solidFill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3 000</a:t>
                      </a:r>
                    </a:p>
                  </a:txBody>
                  <a:tcPr marL="9525" marR="9525" marT="9525" marB="0" anchor="ctr"/>
                </a:tc>
              </a:tr>
              <a:tr h="1015449">
                <a:tc>
                  <a:txBody>
                    <a:bodyPr/>
                    <a:lstStyle/>
                    <a:p>
                      <a:pPr marL="176213" indent="0" algn="l" fontAlgn="b"/>
                      <a:r>
                        <a:rPr lang="ru-RU" sz="1800" b="1" i="0" u="none" strike="noStrik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Минимальный уставный капитал (рублей)</a:t>
                      </a:r>
                      <a:endParaRPr lang="ru-RU" sz="18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2000" b="1" i="0" u="none" strike="noStrike" kern="1200" dirty="0" smtClean="0">
                          <a:solidFill>
                            <a:srgbClr val="C00000"/>
                          </a:solidFill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10 000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2000" b="1" i="0" u="none" strike="noStrike" kern="1200" dirty="0" smtClean="0">
                          <a:solidFill>
                            <a:srgbClr val="00B050"/>
                          </a:solidFill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8775" y="0"/>
            <a:ext cx="8423275" cy="863600"/>
          </a:xfrm>
        </p:spPr>
        <p:txBody>
          <a:bodyPr/>
          <a:lstStyle/>
          <a:p>
            <a:pPr algn="ctr">
              <a:defRPr/>
            </a:pPr>
            <a:r>
              <a:rPr lang="ru-RU" dirty="0" smtClean="0"/>
              <a:t>Регистрация новой компании.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Таблица 13"/>
          <p:cNvGraphicFramePr>
            <a:graphicFrameLocks noGrp="1"/>
          </p:cNvGraphicFramePr>
          <p:nvPr/>
        </p:nvGraphicFramePr>
        <p:xfrm>
          <a:off x="360000" y="1295999"/>
          <a:ext cx="8622489" cy="5148335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{B301B821-A1FF-4177-AEE7-76D212191A09}</a:tableStyleId>
              </a:tblPr>
              <a:tblGrid>
                <a:gridCol w="4833188"/>
                <a:gridCol w="1709807"/>
                <a:gridCol w="2079494"/>
              </a:tblGrid>
              <a:tr h="1856298">
                <a:tc>
                  <a:txBody>
                    <a:bodyPr/>
                    <a:lstStyle/>
                    <a:p>
                      <a:pPr marL="76200" lvl="0" indent="0" algn="ctr" fontAlgn="b"/>
                      <a:r>
                        <a:rPr lang="ru-RU" sz="2400" b="1" i="0" u="none" strike="noStrike" dirty="0" smtClean="0">
                          <a:solidFill>
                            <a:schemeClr val="bg1"/>
                          </a:solidFill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Показатель</a:t>
                      </a:r>
                      <a:endParaRPr lang="en-US" sz="2400" b="1" i="0" u="none" strike="noStrike" dirty="0">
                        <a:solidFill>
                          <a:schemeClr val="bg1"/>
                        </a:solidFill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194986"/>
                    </a:solidFill>
                  </a:tcPr>
                </a:tc>
                <a:tc>
                  <a:txBody>
                    <a:bodyPr/>
                    <a:lstStyle/>
                    <a:p>
                      <a:pPr marL="0" lvl="1" indent="0" algn="ctr" fontAlgn="b"/>
                      <a:r>
                        <a:rPr lang="ru-RU" sz="2400" b="1" i="0" u="none" strike="noStrike" dirty="0" smtClean="0">
                          <a:solidFill>
                            <a:schemeClr val="bg1"/>
                          </a:solidFill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Россия </a:t>
                      </a:r>
                    </a:p>
                    <a:p>
                      <a:pPr marL="0" lvl="1" indent="0" algn="ctr" fontAlgn="b"/>
                      <a:r>
                        <a:rPr lang="ru-RU" sz="2400" b="1" i="0" u="none" strike="noStrike" dirty="0" smtClean="0">
                          <a:solidFill>
                            <a:schemeClr val="bg1"/>
                          </a:solidFill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сегодня</a:t>
                      </a:r>
                      <a:endParaRPr lang="en-US" sz="2400" b="1" i="0" u="none" strike="noStrike" dirty="0">
                        <a:solidFill>
                          <a:schemeClr val="bg1"/>
                        </a:solidFill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19498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dirty="0" smtClean="0">
                          <a:solidFill>
                            <a:schemeClr val="bg1"/>
                          </a:solidFill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Россия </a:t>
                      </a:r>
                    </a:p>
                    <a:p>
                      <a:pPr algn="ctr" fontAlgn="b"/>
                      <a:r>
                        <a:rPr lang="ru-RU" sz="2400" b="1" i="0" u="none" strike="noStrike" dirty="0" smtClean="0">
                          <a:solidFill>
                            <a:schemeClr val="bg1"/>
                          </a:solidFill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завтра</a:t>
                      </a:r>
                      <a:endParaRPr lang="en-US" sz="2400" b="1" i="0" u="none" strike="noStrike" dirty="0">
                        <a:solidFill>
                          <a:schemeClr val="bg1"/>
                        </a:solidFill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194986"/>
                    </a:solidFill>
                  </a:tcPr>
                </a:tc>
              </a:tr>
              <a:tr h="1095624">
                <a:tc>
                  <a:txBody>
                    <a:bodyPr/>
                    <a:lstStyle/>
                    <a:p>
                      <a:pPr marL="0" indent="176213" algn="l" fontAlgn="b"/>
                      <a:r>
                        <a:rPr lang="ru-RU" sz="1800" b="1" i="0" u="none" strike="noStrik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Процедуры </a:t>
                      </a:r>
                      <a:r>
                        <a:rPr lang="ru-RU" sz="1800" b="1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(</a:t>
                      </a:r>
                      <a:r>
                        <a:rPr lang="ru-RU" sz="1800" b="1" i="0" u="none" strike="noStrik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количество</a:t>
                      </a:r>
                      <a:r>
                        <a:rPr lang="ru-RU" sz="1800" b="1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2000" b="1" i="0" u="none" strike="noStrike" kern="1200" dirty="0" smtClean="0">
                          <a:solidFill>
                            <a:srgbClr val="C00000"/>
                          </a:solidFill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51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2000" b="1" i="0" u="none" strike="noStrike" kern="1200" dirty="0" smtClean="0">
                          <a:solidFill>
                            <a:srgbClr val="00B050"/>
                          </a:solidFill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</a:tr>
              <a:tr h="1122600">
                <a:tc>
                  <a:txBody>
                    <a:bodyPr/>
                    <a:lstStyle/>
                    <a:p>
                      <a:pPr marL="0" indent="176213" algn="l" fontAlgn="b"/>
                      <a:r>
                        <a:rPr lang="ru-RU" sz="1800" b="1" i="0" u="none" strike="noStrik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Дни</a:t>
                      </a:r>
                      <a:endParaRPr lang="ru-RU" sz="18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2000" b="1" i="0" u="none" strike="noStrike" kern="1200" dirty="0" smtClean="0">
                          <a:solidFill>
                            <a:srgbClr val="C00000"/>
                          </a:solidFill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423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2000" b="1" i="0" u="none" strike="noStrike" kern="1200" dirty="0" smtClean="0">
                          <a:solidFill>
                            <a:srgbClr val="00B050"/>
                          </a:solidFill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70</a:t>
                      </a:r>
                    </a:p>
                  </a:txBody>
                  <a:tcPr marL="9525" marR="9525" marT="9525" marB="0" anchor="ctr"/>
                </a:tc>
              </a:tr>
              <a:tr h="1073813">
                <a:tc>
                  <a:txBody>
                    <a:bodyPr/>
                    <a:lstStyle/>
                    <a:p>
                      <a:pPr marL="176213" indent="0" algn="l" fontAlgn="b"/>
                      <a:r>
                        <a:rPr lang="ru-RU" sz="1800" b="1" i="0" u="none" strike="noStrik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Расходы </a:t>
                      </a:r>
                      <a:r>
                        <a:rPr lang="ru-RU" sz="1800" b="1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(% от дохода на душу населения)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2000" b="1" i="0" u="none" strike="noStrike" kern="1200" dirty="0" smtClean="0">
                          <a:solidFill>
                            <a:srgbClr val="C00000"/>
                          </a:solidFill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181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2000" b="1" i="0" u="none" strike="noStrike" kern="1200" dirty="0" smtClean="0">
                          <a:solidFill>
                            <a:srgbClr val="00B050"/>
                          </a:solidFill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77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8775" y="0"/>
            <a:ext cx="8423275" cy="863600"/>
          </a:xfrm>
        </p:spPr>
        <p:txBody>
          <a:bodyPr/>
          <a:lstStyle/>
          <a:p>
            <a:pPr algn="ctr">
              <a:defRPr/>
            </a:pPr>
            <a:r>
              <a:rPr lang="ru-RU" dirty="0" smtClean="0"/>
              <a:t>Разрешения на строительство.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Таблица 13"/>
          <p:cNvGraphicFramePr>
            <a:graphicFrameLocks noGrp="1"/>
          </p:cNvGraphicFramePr>
          <p:nvPr/>
        </p:nvGraphicFramePr>
        <p:xfrm>
          <a:off x="360000" y="1295999"/>
          <a:ext cx="8577485" cy="5148335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{B301B821-A1FF-4177-AEE7-76D212191A09}</a:tableStyleId>
              </a:tblPr>
              <a:tblGrid>
                <a:gridCol w="4807962"/>
                <a:gridCol w="1700882"/>
                <a:gridCol w="2068641"/>
              </a:tblGrid>
              <a:tr h="1856298">
                <a:tc>
                  <a:txBody>
                    <a:bodyPr/>
                    <a:lstStyle/>
                    <a:p>
                      <a:pPr marL="76200" lvl="0" indent="0" algn="ctr" fontAlgn="b"/>
                      <a:r>
                        <a:rPr lang="ru-RU" sz="2400" b="1" i="0" u="none" strike="noStrike" dirty="0" smtClean="0">
                          <a:solidFill>
                            <a:schemeClr val="bg1"/>
                          </a:solidFill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Показатель</a:t>
                      </a:r>
                      <a:endParaRPr lang="en-US" sz="2400" b="1" i="0" u="none" strike="noStrike" dirty="0">
                        <a:solidFill>
                          <a:schemeClr val="bg1"/>
                        </a:solidFill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194986"/>
                    </a:solidFill>
                  </a:tcPr>
                </a:tc>
                <a:tc>
                  <a:txBody>
                    <a:bodyPr/>
                    <a:lstStyle/>
                    <a:p>
                      <a:pPr marL="0" lvl="1" indent="0" algn="ctr" fontAlgn="b"/>
                      <a:r>
                        <a:rPr lang="ru-RU" sz="2400" b="1" i="0" u="none" strike="noStrike" dirty="0" smtClean="0">
                          <a:solidFill>
                            <a:schemeClr val="bg1"/>
                          </a:solidFill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Россия </a:t>
                      </a:r>
                    </a:p>
                    <a:p>
                      <a:pPr marL="0" lvl="1" indent="0" algn="ctr" fontAlgn="b"/>
                      <a:r>
                        <a:rPr lang="ru-RU" sz="2400" b="1" i="0" u="none" strike="noStrike" dirty="0" smtClean="0">
                          <a:solidFill>
                            <a:schemeClr val="bg1"/>
                          </a:solidFill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сегодня</a:t>
                      </a:r>
                      <a:endParaRPr lang="en-US" sz="2400" b="1" i="0" u="none" strike="noStrike" dirty="0">
                        <a:solidFill>
                          <a:schemeClr val="bg1"/>
                        </a:solidFill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19498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dirty="0" smtClean="0">
                          <a:solidFill>
                            <a:schemeClr val="bg1"/>
                          </a:solidFill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Россия </a:t>
                      </a:r>
                    </a:p>
                    <a:p>
                      <a:pPr algn="ctr" fontAlgn="b"/>
                      <a:r>
                        <a:rPr lang="ru-RU" sz="2400" b="1" i="0" u="none" strike="noStrike" dirty="0" smtClean="0">
                          <a:solidFill>
                            <a:schemeClr val="bg1"/>
                          </a:solidFill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завтра</a:t>
                      </a:r>
                      <a:endParaRPr lang="en-US" sz="2400" b="1" i="0" u="none" strike="noStrike" dirty="0">
                        <a:solidFill>
                          <a:schemeClr val="bg1"/>
                        </a:solidFill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194986"/>
                    </a:solidFill>
                  </a:tcPr>
                </a:tc>
              </a:tr>
              <a:tr h="1095624">
                <a:tc>
                  <a:txBody>
                    <a:bodyPr/>
                    <a:lstStyle/>
                    <a:p>
                      <a:pPr marL="0" indent="176213" algn="l" fontAlgn="b"/>
                      <a:r>
                        <a:rPr lang="ru-RU" sz="1800" b="1" i="0" u="none" strike="noStrik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Процедуры </a:t>
                      </a:r>
                      <a:r>
                        <a:rPr lang="ru-RU" sz="1800" b="1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(</a:t>
                      </a:r>
                      <a:r>
                        <a:rPr lang="ru-RU" sz="1800" b="1" i="0" u="none" strike="noStrik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количество</a:t>
                      </a:r>
                      <a:r>
                        <a:rPr lang="ru-RU" sz="1800" b="1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2000" b="1" i="0" u="none" strike="noStrike" kern="1200" dirty="0" smtClean="0">
                          <a:solidFill>
                            <a:srgbClr val="C00000"/>
                          </a:solidFill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2000" b="1" i="0" u="none" strike="noStrike" kern="1200" dirty="0" smtClean="0">
                          <a:solidFill>
                            <a:srgbClr val="00B050"/>
                          </a:solidFill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</a:tr>
              <a:tr h="1122600">
                <a:tc>
                  <a:txBody>
                    <a:bodyPr/>
                    <a:lstStyle/>
                    <a:p>
                      <a:pPr marL="0" indent="176213" algn="l" fontAlgn="b"/>
                      <a:r>
                        <a:rPr lang="ru-RU" sz="1800" b="1" i="0" u="none" strike="noStrik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Дни</a:t>
                      </a:r>
                      <a:endParaRPr lang="ru-RU" sz="18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2000" b="1" i="0" u="none" strike="noStrike" kern="1200" dirty="0" smtClean="0">
                          <a:solidFill>
                            <a:srgbClr val="C00000"/>
                          </a:solidFill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281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2000" b="1" i="0" u="none" strike="noStrike" kern="1200" dirty="0" smtClean="0">
                          <a:solidFill>
                            <a:srgbClr val="00B050"/>
                          </a:solidFill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40</a:t>
                      </a:r>
                    </a:p>
                  </a:txBody>
                  <a:tcPr marL="9525" marR="9525" marT="9525" marB="0" anchor="ctr"/>
                </a:tc>
              </a:tr>
              <a:tr h="1073813">
                <a:tc>
                  <a:txBody>
                    <a:bodyPr/>
                    <a:lstStyle/>
                    <a:p>
                      <a:pPr marL="176213" indent="0" algn="l" fontAlgn="b"/>
                      <a:r>
                        <a:rPr lang="ru-RU" sz="1800" b="1" i="0" u="none" strike="noStrik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Расходы </a:t>
                      </a:r>
                      <a:r>
                        <a:rPr lang="ru-RU" sz="1800" b="1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(% от дохода на душу населения)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2000" b="1" i="0" u="none" strike="noStrike" kern="1200" dirty="0" smtClean="0">
                          <a:solidFill>
                            <a:srgbClr val="C00000"/>
                          </a:solidFill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1852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2000" b="1" i="0" u="none" strike="noStrike" kern="1200" dirty="0" smtClean="0">
                          <a:solidFill>
                            <a:srgbClr val="00B050"/>
                          </a:solidFill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70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8775" y="0"/>
            <a:ext cx="8423275" cy="863600"/>
          </a:xfrm>
        </p:spPr>
        <p:txBody>
          <a:bodyPr/>
          <a:lstStyle/>
          <a:p>
            <a:pPr algn="ctr">
              <a:defRPr/>
            </a:pPr>
            <a:r>
              <a:rPr lang="ru-RU" dirty="0" smtClean="0"/>
              <a:t>Присоединение к электросетям.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Таблица 13"/>
          <p:cNvGraphicFramePr>
            <a:graphicFrameLocks noGrp="1"/>
          </p:cNvGraphicFramePr>
          <p:nvPr/>
        </p:nvGraphicFramePr>
        <p:xfrm>
          <a:off x="360000" y="1295999"/>
          <a:ext cx="8577485" cy="5058325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{B301B821-A1FF-4177-AEE7-76D212191A09}</a:tableStyleId>
              </a:tblPr>
              <a:tblGrid>
                <a:gridCol w="4807962"/>
                <a:gridCol w="1700882"/>
                <a:gridCol w="2068641"/>
              </a:tblGrid>
              <a:tr h="1823844">
                <a:tc>
                  <a:txBody>
                    <a:bodyPr/>
                    <a:lstStyle/>
                    <a:p>
                      <a:pPr marL="76200" lvl="0" indent="0" algn="ctr" fontAlgn="b"/>
                      <a:r>
                        <a:rPr lang="ru-RU" sz="2400" b="1" i="0" u="none" strike="noStrike" dirty="0" smtClean="0">
                          <a:solidFill>
                            <a:schemeClr val="bg1"/>
                          </a:solidFill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Показатель</a:t>
                      </a:r>
                      <a:endParaRPr lang="en-US" sz="2400" b="1" i="0" u="none" strike="noStrike" dirty="0">
                        <a:solidFill>
                          <a:schemeClr val="bg1"/>
                        </a:solidFill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194986"/>
                    </a:solidFill>
                  </a:tcPr>
                </a:tc>
                <a:tc>
                  <a:txBody>
                    <a:bodyPr/>
                    <a:lstStyle/>
                    <a:p>
                      <a:pPr marL="0" lvl="1" indent="0" algn="ctr" fontAlgn="b"/>
                      <a:r>
                        <a:rPr lang="ru-RU" sz="2400" b="1" i="0" u="none" strike="noStrike" dirty="0" smtClean="0">
                          <a:solidFill>
                            <a:schemeClr val="bg1"/>
                          </a:solidFill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Россия </a:t>
                      </a:r>
                    </a:p>
                    <a:p>
                      <a:pPr marL="0" lvl="1" indent="0" algn="ctr" fontAlgn="b"/>
                      <a:r>
                        <a:rPr lang="ru-RU" sz="2400" b="1" i="0" u="none" strike="noStrike" dirty="0" smtClean="0">
                          <a:solidFill>
                            <a:schemeClr val="bg1"/>
                          </a:solidFill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сегодня</a:t>
                      </a:r>
                      <a:endParaRPr lang="en-US" sz="2400" b="1" i="0" u="none" strike="noStrike" dirty="0">
                        <a:solidFill>
                          <a:schemeClr val="bg1"/>
                        </a:solidFill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19498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dirty="0" smtClean="0">
                          <a:solidFill>
                            <a:schemeClr val="bg1"/>
                          </a:solidFill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Россия </a:t>
                      </a:r>
                    </a:p>
                    <a:p>
                      <a:pPr algn="ctr" fontAlgn="b"/>
                      <a:r>
                        <a:rPr lang="ru-RU" sz="2400" b="1" i="0" u="none" strike="noStrike" dirty="0" smtClean="0">
                          <a:solidFill>
                            <a:schemeClr val="bg1"/>
                          </a:solidFill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завтра</a:t>
                      </a:r>
                      <a:endParaRPr lang="en-US" sz="2400" b="1" i="0" u="none" strike="noStrike" dirty="0">
                        <a:solidFill>
                          <a:schemeClr val="bg1"/>
                        </a:solidFill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194986"/>
                    </a:solidFill>
                  </a:tcPr>
                </a:tc>
              </a:tr>
              <a:tr h="1076469">
                <a:tc>
                  <a:txBody>
                    <a:bodyPr/>
                    <a:lstStyle/>
                    <a:p>
                      <a:pPr marL="0" indent="176213" algn="l" fontAlgn="b"/>
                      <a:r>
                        <a:rPr lang="ru-RU" sz="1800" b="1" i="0" u="none" strike="noStrik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Процедуры </a:t>
                      </a:r>
                      <a:r>
                        <a:rPr lang="ru-RU" sz="1800" b="1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(</a:t>
                      </a:r>
                      <a:r>
                        <a:rPr lang="ru-RU" sz="1800" b="1" i="0" u="none" strike="noStrik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количество</a:t>
                      </a:r>
                      <a:r>
                        <a:rPr lang="ru-RU" sz="1800" b="1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2000" b="1" i="0" u="none" strike="noStrike" kern="1200" dirty="0" smtClean="0">
                          <a:solidFill>
                            <a:srgbClr val="00B050"/>
                          </a:solidFill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2000" b="1" i="0" u="none" strike="noStrike" kern="1200" dirty="0" smtClean="0">
                          <a:solidFill>
                            <a:srgbClr val="00B050"/>
                          </a:solidFill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</a:tr>
              <a:tr h="1102973">
                <a:tc>
                  <a:txBody>
                    <a:bodyPr/>
                    <a:lstStyle/>
                    <a:p>
                      <a:pPr marL="0" indent="176213" algn="l" fontAlgn="b"/>
                      <a:r>
                        <a:rPr lang="ru-RU" sz="1800" b="1" i="0" u="none" strike="noStrik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Дни</a:t>
                      </a:r>
                      <a:endParaRPr lang="ru-RU" sz="18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2000" b="1" i="0" u="none" strike="noStrike" kern="1200" smtClean="0">
                          <a:solidFill>
                            <a:srgbClr val="1B356F"/>
                          </a:solidFill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43</a:t>
                      </a:r>
                      <a:endParaRPr lang="ru-RU" sz="2000" b="1" i="0" u="none" strike="noStrike" kern="1200" dirty="0" smtClean="0">
                        <a:solidFill>
                          <a:srgbClr val="1B356F"/>
                        </a:solidFill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2000" b="1" i="0" u="none" strike="noStrike" kern="1200" dirty="0" smtClean="0">
                          <a:solidFill>
                            <a:srgbClr val="1B356F"/>
                          </a:solidFill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12</a:t>
                      </a:r>
                    </a:p>
                  </a:txBody>
                  <a:tcPr marL="9525" marR="9525" marT="9525" marB="0" anchor="ctr"/>
                </a:tc>
              </a:tr>
              <a:tr h="1055039">
                <a:tc>
                  <a:txBody>
                    <a:bodyPr/>
                    <a:lstStyle/>
                    <a:p>
                      <a:pPr marL="176213" indent="0" algn="l" fontAlgn="b"/>
                      <a:r>
                        <a:rPr lang="ru-RU" sz="1800" b="1" i="0" u="none" strike="noStrik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Расходы </a:t>
                      </a:r>
                      <a:r>
                        <a:rPr lang="ru-RU" sz="1800" b="1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(% от </a:t>
                      </a:r>
                      <a:r>
                        <a:rPr lang="ru-RU" sz="1800" b="1" i="0" u="none" strike="noStrik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стоимости объекта)</a:t>
                      </a:r>
                      <a:endParaRPr lang="ru-RU" sz="18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2000" b="1" i="0" u="none" strike="noStrike" kern="1200" dirty="0" smtClean="0">
                          <a:solidFill>
                            <a:srgbClr val="00B050"/>
                          </a:solidFill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0,2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2000" b="1" i="0" u="none" strike="noStrike" kern="1200" dirty="0" smtClean="0">
                          <a:solidFill>
                            <a:srgbClr val="00B050"/>
                          </a:solidFill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0,2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8775" y="0"/>
            <a:ext cx="8423275" cy="863600"/>
          </a:xfrm>
        </p:spPr>
        <p:txBody>
          <a:bodyPr/>
          <a:lstStyle/>
          <a:p>
            <a:pPr algn="ctr">
              <a:defRPr/>
            </a:pPr>
            <a:r>
              <a:rPr lang="ru-RU" dirty="0" smtClean="0"/>
              <a:t>Регистрация недвижимости.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Таблица 13"/>
          <p:cNvGraphicFramePr>
            <a:graphicFrameLocks noGrp="1"/>
          </p:cNvGraphicFramePr>
          <p:nvPr/>
        </p:nvGraphicFramePr>
        <p:xfrm>
          <a:off x="360000" y="1296000"/>
          <a:ext cx="8622491" cy="5148335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{B301B821-A1FF-4177-AEE7-76D212191A09}</a:tableStyleId>
              </a:tblPr>
              <a:tblGrid>
                <a:gridCol w="5112100"/>
                <a:gridCol w="1755195"/>
                <a:gridCol w="1755196"/>
              </a:tblGrid>
              <a:tr h="1490165">
                <a:tc>
                  <a:txBody>
                    <a:bodyPr/>
                    <a:lstStyle/>
                    <a:p>
                      <a:pPr marL="76200" lvl="0" indent="0" algn="ctr" fontAlgn="b"/>
                      <a:r>
                        <a:rPr lang="ru-RU" sz="2400" b="1" i="0" u="none" strike="noStrike" dirty="0" smtClean="0">
                          <a:solidFill>
                            <a:schemeClr val="bg1"/>
                          </a:solidFill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Показатель</a:t>
                      </a:r>
                      <a:endParaRPr lang="en-US" sz="2400" b="1" i="0" u="none" strike="noStrike" dirty="0">
                        <a:solidFill>
                          <a:schemeClr val="bg1"/>
                        </a:solidFill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194986"/>
                    </a:solidFill>
                  </a:tcPr>
                </a:tc>
                <a:tc>
                  <a:txBody>
                    <a:bodyPr/>
                    <a:lstStyle/>
                    <a:p>
                      <a:pPr marL="0" lvl="1" indent="0" algn="ctr" fontAlgn="b"/>
                      <a:r>
                        <a:rPr lang="ru-RU" sz="2400" b="1" i="0" u="none" strike="noStrike" dirty="0" smtClean="0">
                          <a:solidFill>
                            <a:schemeClr val="bg1"/>
                          </a:solidFill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Россия </a:t>
                      </a:r>
                    </a:p>
                    <a:p>
                      <a:pPr marL="0" lvl="1" indent="0" algn="ctr" fontAlgn="b"/>
                      <a:r>
                        <a:rPr lang="ru-RU" sz="2400" b="1" i="0" u="none" strike="noStrike" dirty="0" smtClean="0">
                          <a:solidFill>
                            <a:schemeClr val="bg1"/>
                          </a:solidFill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сегодня</a:t>
                      </a:r>
                      <a:endParaRPr lang="en-US" sz="2400" b="1" i="0" u="none" strike="noStrike" dirty="0">
                        <a:solidFill>
                          <a:schemeClr val="bg1"/>
                        </a:solidFill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19498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dirty="0" smtClean="0">
                          <a:solidFill>
                            <a:schemeClr val="bg1"/>
                          </a:solidFill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Россия </a:t>
                      </a:r>
                    </a:p>
                    <a:p>
                      <a:pPr algn="ctr" fontAlgn="b"/>
                      <a:r>
                        <a:rPr lang="ru-RU" sz="2400" b="1" i="0" u="none" strike="noStrike" dirty="0" smtClean="0">
                          <a:solidFill>
                            <a:schemeClr val="bg1"/>
                          </a:solidFill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завтра</a:t>
                      </a:r>
                      <a:endParaRPr lang="en-US" sz="2400" b="1" i="0" u="none" strike="noStrike" dirty="0">
                        <a:solidFill>
                          <a:schemeClr val="bg1"/>
                        </a:solidFill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194986"/>
                    </a:solidFill>
                  </a:tcPr>
                </a:tc>
              </a:tr>
              <a:tr h="879525">
                <a:tc>
                  <a:txBody>
                    <a:bodyPr/>
                    <a:lstStyle/>
                    <a:p>
                      <a:pPr marL="176213" indent="0" algn="l" fontAlgn="b"/>
                      <a:r>
                        <a:rPr lang="ru-RU" sz="1800" b="1" i="0" u="none" strike="noStrik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Уровень юридических прав (баллы: 0-10)</a:t>
                      </a:r>
                      <a:endParaRPr lang="ru-RU" sz="18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2000" b="1" i="0" u="none" strike="noStrike" kern="1200" dirty="0" smtClean="0">
                          <a:solidFill>
                            <a:srgbClr val="C00000"/>
                          </a:solidFill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2000" b="1" i="0" u="none" strike="noStrike" kern="1200" dirty="0" smtClean="0">
                          <a:solidFill>
                            <a:srgbClr val="00B050"/>
                          </a:solidFill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7</a:t>
                      </a:r>
                    </a:p>
                  </a:txBody>
                  <a:tcPr marL="9525" marR="9525" marT="9525" marB="0" anchor="ctr"/>
                </a:tc>
              </a:tr>
              <a:tr h="901180">
                <a:tc>
                  <a:txBody>
                    <a:bodyPr/>
                    <a:lstStyle/>
                    <a:p>
                      <a:pPr marL="176213" indent="0" algn="l" fontAlgn="b"/>
                      <a:r>
                        <a:rPr lang="ru-RU" sz="1800" b="1" i="0" u="none" strike="noStrik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Глубина кредитной информации (баллы: 0-6)</a:t>
                      </a:r>
                      <a:endParaRPr lang="ru-RU" sz="18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2000" b="1" i="0" u="none" strike="noStrike" kern="1200" dirty="0" smtClean="0">
                          <a:solidFill>
                            <a:srgbClr val="C00000"/>
                          </a:solidFill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2000" b="1" i="0" u="none" strike="noStrike" kern="1200" dirty="0" smtClean="0">
                          <a:solidFill>
                            <a:srgbClr val="00B050"/>
                          </a:solidFill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6</a:t>
                      </a:r>
                    </a:p>
                  </a:txBody>
                  <a:tcPr marL="9525" marR="9525" marT="9525" marB="0" anchor="ctr"/>
                </a:tc>
              </a:tr>
              <a:tr h="862016">
                <a:tc>
                  <a:txBody>
                    <a:bodyPr/>
                    <a:lstStyle/>
                    <a:p>
                      <a:pPr marL="176213" indent="0" algn="l" fontAlgn="b"/>
                      <a:r>
                        <a:rPr lang="ru-RU" sz="1800" b="1" i="0" u="none" strike="noStrik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Учтено заемщиков в общественных кредитных реестрах (% взрослого населения)</a:t>
                      </a:r>
                      <a:endParaRPr lang="ru-RU" sz="18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2000" b="1" i="0" u="none" strike="noStrike" kern="1200" dirty="0" smtClean="0">
                          <a:solidFill>
                            <a:srgbClr val="C00000"/>
                          </a:solidFill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2000" b="1" i="0" u="none" strike="noStrike" kern="1200" dirty="0" smtClean="0">
                          <a:solidFill>
                            <a:srgbClr val="00B050"/>
                          </a:solidFill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30</a:t>
                      </a:r>
                    </a:p>
                  </a:txBody>
                  <a:tcPr marL="9525" marR="9525" marT="9525" marB="0" anchor="ctr"/>
                </a:tc>
              </a:tr>
              <a:tr h="1015449">
                <a:tc>
                  <a:txBody>
                    <a:bodyPr/>
                    <a:lstStyle/>
                    <a:p>
                      <a:pPr marL="176213" indent="0" algn="l" fontAlgn="b"/>
                      <a:r>
                        <a:rPr lang="ru-RU" sz="1800" b="1" i="0" u="none" strike="noStrik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Учтено заемщиков в частных кредитных реестрах (% взрослого населения)</a:t>
                      </a:r>
                      <a:endParaRPr lang="ru-RU" sz="18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2000" b="1" i="0" u="none" strike="noStrike" kern="1200" dirty="0" smtClean="0">
                          <a:solidFill>
                            <a:srgbClr val="C00000"/>
                          </a:solidFill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35,8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2000" b="1" i="0" u="none" strike="noStrike" kern="1200" dirty="0" smtClean="0">
                          <a:solidFill>
                            <a:srgbClr val="00B050"/>
                          </a:solidFill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70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8775" y="0"/>
            <a:ext cx="8423275" cy="863600"/>
          </a:xfrm>
        </p:spPr>
        <p:txBody>
          <a:bodyPr/>
          <a:lstStyle/>
          <a:p>
            <a:pPr algn="ctr">
              <a:defRPr/>
            </a:pPr>
            <a:r>
              <a:rPr lang="ru-RU" dirty="0" smtClean="0"/>
              <a:t>Получение кредита.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12"/>
  <p:tag name="MMPROD_UIDATA" val="&lt;database version=&quot;7.0&quot;&gt;&lt;object type=&quot;1&quot; unique_id=&quot;10001&quot;&gt;&lt;object type=&quot;8&quot; unique_id=&quot;16588&quot;&gt;&lt;/object&gt;&lt;object type=&quot;2&quot; unique_id=&quot;16589&quot;&gt;&lt;object type=&quot;3&quot; unique_id=&quot;16590&quot;&gt;&lt;property id=&quot;20148&quot; value=&quot;5&quot;/&gt;&lt;property id=&quot;20300&quot; value=&quot;Slide 1&quot;/&gt;&lt;property id=&quot;20307&quot; value=&quot;305&quot;/&gt;&lt;/object&gt;&lt;object type=&quot;3&quot; unique_id=&quot;16592&quot;&gt;&lt;property id=&quot;20148&quot; value=&quot;5&quot;/&gt;&lt;property id=&quot;20300&quot; value=&quot;Slide 3 - &amp;quot;Макроэкономика – рамка для предприятий&amp;quot;&quot;/&gt;&lt;property id=&quot;20307&quot; value=&quot;367&quot;/&gt;&lt;/object&gt;&lt;object type=&quot;3&quot; unique_id=&quot;16593&quot;&gt;&lt;property id=&quot;20148&quot; value=&quot;5&quot;/&gt;&lt;property id=&quot;20300&quot; value=&quot;Slide 6 - &amp;quot;Инвестиционная привлекательность&amp;quot;&quot;/&gt;&lt;property id=&quot;20307&quot; value=&quot;310&quot;/&gt;&lt;/object&gt;&lt;object type=&quot;3&quot; unique_id=&quot;16594&quot;&gt;&lt;property id=&quot;20148&quot; value=&quot;5&quot;/&gt;&lt;property id=&quot;20300&quot; value=&quot;Slide 7 - &amp;quot;Показатели России&amp;quot;&quot;/&gt;&lt;property id=&quot;20307&quot; value=&quot;359&quot;/&gt;&lt;/object&gt;&lt;object type=&quot;3&quot; unique_id=&quot;16596&quot;&gt;&lt;property id=&quot;20148&quot; value=&quot;5&quot;/&gt;&lt;property id=&quot;20300&quot; value=&quot;Slide 9 - &amp;quot;Методика по разделу «Подключение к системе электроснабжения»*&amp;quot;&quot;/&gt;&lt;property id=&quot;20307&quot; value=&quot;365&quot;/&gt;&lt;/object&gt;&lt;object type=&quot;3&quot; unique_id=&quot;16597&quot;&gt;&lt;property id=&quot;20148&quot; value=&quot;5&quot;/&gt;&lt;property id=&quot;20300&quot; value=&quot;Slide 10 - &amp;quot;Сравнение показателей по подключению к системе &amp;#x0D;&amp;#x0A;электроснабжения &amp;quot;&quot;/&gt;&lt;property id=&quot;20307&quot; value=&quot;366&quot;/&gt;&lt;/object&gt;&lt;object type=&quot;3&quot; unique_id=&quot;16600&quot;&gt;&lt;property id=&quot;20148&quot; value=&quot;5&quot;/&gt;&lt;property id=&quot;20300&quot; value=&quot;Slide 13 - &amp;quot;Методика по разделу «Получение разрешений &amp;#x0D;&amp;#x0A;на строительство»*&amp;quot;&quot;/&gt;&lt;property id=&quot;20307&quot; value=&quot;362&quot;/&gt;&lt;/object&gt;&lt;object type=&quot;3&quot; unique_id=&quot;16601&quot;&gt;&lt;property id=&quot;20148&quot; value=&quot;5&quot;/&gt;&lt;property id=&quot;20300&quot; value=&quot;Slide 14 - &amp;quot;Получение разрешений на строительство &amp;quot;&quot;/&gt;&lt;property id=&quot;20307&quot; value=&quot;363&quot;/&gt;&lt;/object&gt;&lt;object type=&quot;3&quot; unique_id=&quot;16603&quot;&gt;&lt;property id=&quot;20148&quot; value=&quot;5&quot;/&gt;&lt;property id=&quot;20300&quot; value=&quot;Slide 16 - &amp;quot;Методика по разделу «Международная торговля»*&amp;quot;&quot;/&gt;&lt;property id=&quot;20307&quot; value=&quot;370&quot;/&gt;&lt;/object&gt;&lt;object type=&quot;3&quot; unique_id=&quot;16604&quot;&gt;&lt;property id=&quot;20148&quot; value=&quot;5&quot;/&gt;&lt;property id=&quot;20300&quot; value=&quot;Slide 17 - &amp;quot;Общий ранг и количество документов&amp;quot;&quot;/&gt;&lt;property id=&quot;20307&quot; value=&quot;371&quot;/&gt;&lt;/object&gt;&lt;object type=&quot;3&quot; unique_id=&quot;16605&quot;&gt;&lt;property id=&quot;20148&quot; value=&quot;5&quot;/&gt;&lt;property id=&quot;20300&quot; value=&quot;Slide 18 - &amp;quot;Время и стоимость&amp;quot;&quot;/&gt;&lt;property id=&quot;20307&quot; value=&quot;372&quot;/&gt;&lt;/object&gt;&lt;object type=&quot;3&quot; unique_id=&quot;16607&quot;&gt;&lt;property id=&quot;20148&quot; value=&quot;5&quot;/&gt;&lt;property id=&quot;20300&quot; value=&quot;Slide 20 - &amp;quot;Методика по разделу «Защита инвесторов»*&amp;quot;&quot;/&gt;&lt;property id=&quot;20307&quot; value=&quot;312&quot;/&gt;&lt;/object&gt;&lt;object type=&quot;3&quot; unique_id=&quot;16608&quot;&gt;&lt;property id=&quot;20148&quot; value=&quot;5&quot;/&gt;&lt;property id=&quot;20300&quot; value=&quot;Slide 21 - &amp;quot;Сравнение показателей по защите инвесторов &amp;quot;&quot;/&gt;&lt;property id=&quot;20307&quot; value=&quot;314&quot;/&gt;&lt;/object&gt;&lt;object type=&quot;3&quot; unique_id=&quot;16610&quot;&gt;&lt;property id=&quot;20148&quot; value=&quot;5&quot;/&gt;&lt;property id=&quot;20300&quot; value=&quot;Slide 23 - &amp;quot;Получение кредита*&amp;quot;&quot;/&gt;&lt;property id=&quot;20307&quot; value=&quot;335&quot;/&gt;&lt;/object&gt;&lt;object type=&quot;3&quot; unique_id=&quot;16611&quot;&gt;&lt;property id=&quot;20148&quot; value=&quot;5&quot;/&gt;&lt;property id=&quot;20300&quot; value=&quot;Slide 24 - &amp;quot;Сравнение показателей по получению кредита &amp;quot;&quot;/&gt;&lt;property id=&quot;20307&quot; value=&quot;336&quot;/&gt;&lt;/object&gt;&lt;object type=&quot;3&quot; unique_id=&quot;16613&quot;&gt;&lt;property id=&quot;20148&quot; value=&quot;5&quot;/&gt;&lt;property id=&quot;20300&quot; value=&quot;Slide 26 - &amp;quot;Налоговая система*&amp;quot;&quot;/&gt;&lt;property id=&quot;20307&quot; value=&quot;317&quot;/&gt;&lt;/object&gt;&lt;object type=&quot;3&quot; unique_id=&quot;16615&quot;&gt;&lt;property id=&quot;20148&quot; value=&quot;5&quot;/&gt;&lt;property id=&quot;20300&quot; value=&quot;Slide 28 - &amp;quot;Сравнение числа платежей и временных затрат &amp;#x0D;&amp;#x0A;на отчетность&amp;quot;&quot;/&gt;&lt;property id=&quot;20307&quot; value=&quot;319&quot;/&gt;&lt;/object&gt;&lt;object type=&quot;3&quot; unique_id=&quot;16616&quot;&gt;&lt;property id=&quot;20148&quot; value=&quot;5&quot;/&gt;&lt;property id=&quot;20300&quot; value=&quot;Slide 29 - &amp;quot;Сравнение налоговых ставок&amp;quot;&quot;/&gt;&lt;property id=&quot;20307&quot; value=&quot;344&quot;/&gt;&lt;/object&gt;&lt;object type=&quot;3&quot; unique_id=&quot;16617&quot;&gt;&lt;property id=&quot;20148&quot; value=&quot;5&quot;/&gt;&lt;property id=&quot;20300&quot; value=&quot;Slide 30 - &amp;quot;Сравнение объема утвержденных форм деклараций&amp;quot;&quot;/&gt;&lt;property id=&quot;20307&quot; value=&quot;320&quot;/&gt;&lt;/object&gt;&lt;object type=&quot;3&quot; unique_id=&quot;16619&quot;&gt;&lt;property id=&quot;20148&quot; value=&quot;5&quot;/&gt;&lt;property id=&quot;20300&quot; value=&quot;Slide 32 - &amp;quot;Регистрация собственности*&amp;quot;&quot;/&gt;&lt;property id=&quot;20307&quot; value=&quot;346&quot;/&gt;&lt;/object&gt;&lt;object type=&quot;3&quot; unique_id=&quot;16620&quot;&gt;&lt;property id=&quot;20148&quot; value=&quot;5&quot;/&gt;&lt;property id=&quot;20300&quot; value=&quot;Slide 33 - &amp;quot;Сравнение показателей по регистрации &amp;#x0D;&amp;#x0A;собственности &amp;quot;&quot;/&gt;&lt;property id=&quot;20307&quot; value=&quot;347&quot;/&gt;&lt;/object&gt;&lt;object type=&quot;3&quot; unique_id=&quot;17234&quot;&gt;&lt;property id=&quot;20148&quot; value=&quot;5&quot;/&gt;&lt;property id=&quot;20300&quot; value=&quot;Slide 4 - &amp;quot;Инвестиционный климат&amp;quot;&quot;/&gt;&lt;property id=&quot;20307&quot; value=&quot;381&quot;/&gt;&lt;/object&gt;&lt;object type=&quot;3&quot; unique_id=&quot;17240&quot;&gt;&lt;property id=&quot;20148&quot; value=&quot;5&quot;/&gt;&lt;property id=&quot;20300&quot; value=&quot;Slide 34 - &amp;quot;Контактная информация&amp;quot;&quot;/&gt;&lt;property id=&quot;20307&quot; value=&quot;378&quot;/&gt;&lt;/object&gt;&lt;object type=&quot;3&quot; unique_id=&quot;17796&quot;&gt;&lt;property id=&quot;20148&quot; value=&quot;5&quot;/&gt;&lt;property id=&quot;20300&quot; value=&quot;Slide 2 - &amp;quot;Россия - лучший потенциал для развития &amp;quot;&quot;/&gt;&lt;property id=&quot;20307&quot; value=&quot;383&quot;/&gt;&lt;/object&gt;&lt;object type=&quot;3&quot; unique_id=&quot;17797&quot;&gt;&lt;property id=&quot;20148&quot; value=&quot;5&quot;/&gt;&lt;property id=&quot;20300&quot; value=&quot;Slide 11 - &amp;quot;Варианты мер улучшения&amp;quot;&quot;/&gt;&lt;property id=&quot;20307&quot; value=&quot;384&quot;/&gt;&lt;/object&gt;&lt;object type=&quot;3&quot; unique_id=&quot;18671&quot;&gt;&lt;property id=&quot;20148&quot; value=&quot;5&quot;/&gt;&lt;property id=&quot;20300&quot; value=&quot;Slide 8&quot;/&gt;&lt;property id=&quot;20307&quot; value=&quot;385&quot;/&gt;&lt;/object&gt;&lt;object type=&quot;3&quot; unique_id=&quot;18672&quot;&gt;&lt;property id=&quot;20148&quot; value=&quot;5&quot;/&gt;&lt;property id=&quot;20300&quot; value=&quot;Slide 12&quot;/&gt;&lt;property id=&quot;20307&quot; value=&quot;387&quot;/&gt;&lt;/object&gt;&lt;object type=&quot;3&quot; unique_id=&quot;18673&quot;&gt;&lt;property id=&quot;20148&quot; value=&quot;5&quot;/&gt;&lt;property id=&quot;20300&quot; value=&quot;Slide 15&quot;/&gt;&lt;property id=&quot;20307&quot; value=&quot;388&quot;/&gt;&lt;/object&gt;&lt;object type=&quot;3&quot; unique_id=&quot;18674&quot;&gt;&lt;property id=&quot;20148&quot; value=&quot;5&quot;/&gt;&lt;property id=&quot;20300&quot; value=&quot;Slide 19&quot;/&gt;&lt;property id=&quot;20307&quot; value=&quot;389&quot;/&gt;&lt;/object&gt;&lt;object type=&quot;3&quot; unique_id=&quot;18675&quot;&gt;&lt;property id=&quot;20148&quot; value=&quot;5&quot;/&gt;&lt;property id=&quot;20300&quot; value=&quot;Slide 22&quot;/&gt;&lt;property id=&quot;20307&quot; value=&quot;390&quot;/&gt;&lt;/object&gt;&lt;object type=&quot;3&quot; unique_id=&quot;18676&quot;&gt;&lt;property id=&quot;20148&quot; value=&quot;5&quot;/&gt;&lt;property id=&quot;20300&quot; value=&quot;Slide 25&quot;/&gt;&lt;property id=&quot;20307&quot; value=&quot;391&quot;/&gt;&lt;/object&gt;&lt;object type=&quot;3&quot; unique_id=&quot;18677&quot;&gt;&lt;property id=&quot;20148&quot; value=&quot;5&quot;/&gt;&lt;property id=&quot;20300&quot; value=&quot;Slide 31&quot;/&gt;&lt;property id=&quot;20307&quot; value=&quot;392&quot;/&gt;&lt;/object&gt;&lt;object type=&quot;3&quot; unique_id=&quot;18809&quot;&gt;&lt;property id=&quot;20148&quot; value=&quot;5&quot;/&gt;&lt;property id=&quot;20300&quot; value=&quot;Slide 27 - &amp;quot;Методика по разделу «Налоговая система»&amp;quot;&quot;/&gt;&lt;property id=&quot;20307&quot; value=&quot;393&quot;/&gt;&lt;/object&gt;&lt;object type=&quot;3&quot; unique_id=&quot;19574&quot;&gt;&lt;property id=&quot;20148&quot; value=&quot;5&quot;/&gt;&lt;property id=&quot;20300&quot; value=&quot;Slide 5 - &amp;quot;Международная конкурентоспособность &amp;quot;&quot;/&gt;&lt;property id=&quot;20307&quot; value=&quot;394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1_1">
  <a:themeElements>
    <a:clrScheme name="1_1 7">
      <a:dk1>
        <a:srgbClr val="729ADC"/>
      </a:dk1>
      <a:lt1>
        <a:srgbClr val="FFFFFF"/>
      </a:lt1>
      <a:dk2>
        <a:srgbClr val="1A3D97"/>
      </a:dk2>
      <a:lt2>
        <a:srgbClr val="DDDDDD"/>
      </a:lt2>
      <a:accent1>
        <a:srgbClr val="4D74BB"/>
      </a:accent1>
      <a:accent2>
        <a:srgbClr val="6A99D8"/>
      </a:accent2>
      <a:accent3>
        <a:srgbClr val="FFFFFF"/>
      </a:accent3>
      <a:accent4>
        <a:srgbClr val="6083BC"/>
      </a:accent4>
      <a:accent5>
        <a:srgbClr val="B2BCDA"/>
      </a:accent5>
      <a:accent6>
        <a:srgbClr val="5F8AC4"/>
      </a:accent6>
      <a:hlink>
        <a:srgbClr val="96B1E6"/>
      </a:hlink>
      <a:folHlink>
        <a:srgbClr val="99C25C"/>
      </a:folHlink>
    </a:clrScheme>
    <a:fontScheme name="1_1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rgbClr val="8488C4">
                <a:alpha val="0"/>
              </a:srgbClr>
            </a:gs>
            <a:gs pos="53000">
              <a:srgbClr val="D4DEFF">
                <a:alpha val="53000"/>
              </a:srgbClr>
            </a:gs>
            <a:gs pos="83000">
              <a:srgbClr val="D4DEFF">
                <a:alpha val="83000"/>
              </a:srgbClr>
            </a:gs>
            <a:gs pos="100000">
              <a:srgbClr val="96AB94"/>
            </a:gs>
          </a:gsLst>
          <a:lin ang="10800000"/>
        </a:gradFill>
        <a:ln w="25400" cap="flat" cmpd="sng" algn="ctr">
          <a:noFill/>
          <a:prstDash val="solid"/>
          <a:round/>
          <a:headEnd type="none" w="med" len="med"/>
          <a:tailEnd type="none" w="med" len="med"/>
        </a:ln>
        <a:effectLst>
          <a:outerShdw dist="38100" dir="5400000" algn="t" rotWithShape="0">
            <a:srgbClr val="000000">
              <a:alpha val="39999"/>
            </a:srgbClr>
          </a:outerShdw>
        </a:effec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200" b="0" i="0" u="none" strike="noStrike" cap="none" normalizeH="0" baseline="0" smtClean="0">
            <a:ln>
              <a:noFill/>
            </a:ln>
            <a:solidFill>
              <a:srgbClr val="3E788A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rgbClr val="8488C4">
                <a:alpha val="0"/>
              </a:srgbClr>
            </a:gs>
            <a:gs pos="53000">
              <a:srgbClr val="D4DEFF">
                <a:alpha val="53000"/>
              </a:srgbClr>
            </a:gs>
            <a:gs pos="83000">
              <a:srgbClr val="D4DEFF">
                <a:alpha val="83000"/>
              </a:srgbClr>
            </a:gs>
            <a:gs pos="100000">
              <a:srgbClr val="96AB94"/>
            </a:gs>
          </a:gsLst>
          <a:lin ang="10800000"/>
        </a:gradFill>
        <a:ln w="25400" cap="flat" cmpd="sng" algn="ctr">
          <a:noFill/>
          <a:prstDash val="solid"/>
          <a:round/>
          <a:headEnd type="none" w="med" len="med"/>
          <a:tailEnd type="none" w="med" len="med"/>
        </a:ln>
        <a:effectLst>
          <a:outerShdw dist="38100" dir="5400000" algn="t" rotWithShape="0">
            <a:srgbClr val="000000">
              <a:alpha val="39999"/>
            </a:srgbClr>
          </a:outerShdw>
        </a:effec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200" b="0" i="0" u="none" strike="noStrike" cap="none" normalizeH="0" baseline="0" smtClean="0">
            <a:ln>
              <a:noFill/>
            </a:ln>
            <a:solidFill>
              <a:srgbClr val="3E788A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1 1">
        <a:dk1>
          <a:srgbClr val="1D4940"/>
        </a:dk1>
        <a:lt1>
          <a:srgbClr val="FFFFFF"/>
        </a:lt1>
        <a:dk2>
          <a:srgbClr val="3F716F"/>
        </a:dk2>
        <a:lt2>
          <a:srgbClr val="DDDDDD"/>
        </a:lt2>
        <a:accent1>
          <a:srgbClr val="669E86"/>
        </a:accent1>
        <a:accent2>
          <a:srgbClr val="A2CAB4"/>
        </a:accent2>
        <a:accent3>
          <a:srgbClr val="FFFFFF"/>
        </a:accent3>
        <a:accent4>
          <a:srgbClr val="173D35"/>
        </a:accent4>
        <a:accent5>
          <a:srgbClr val="B8CCC3"/>
        </a:accent5>
        <a:accent6>
          <a:srgbClr val="92B7A3"/>
        </a:accent6>
        <a:hlink>
          <a:srgbClr val="8CA35F"/>
        </a:hlink>
        <a:folHlink>
          <a:srgbClr val="C1B05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1 2">
        <a:dk1>
          <a:srgbClr val="23387D"/>
        </a:dk1>
        <a:lt1>
          <a:srgbClr val="FFFFFF"/>
        </a:lt1>
        <a:dk2>
          <a:srgbClr val="1A3D97"/>
        </a:dk2>
        <a:lt2>
          <a:srgbClr val="DDDDDD"/>
        </a:lt2>
        <a:accent1>
          <a:srgbClr val="4972BB"/>
        </a:accent1>
        <a:accent2>
          <a:srgbClr val="6A99D8"/>
        </a:accent2>
        <a:accent3>
          <a:srgbClr val="FFFFFF"/>
        </a:accent3>
        <a:accent4>
          <a:srgbClr val="1C2E6A"/>
        </a:accent4>
        <a:accent5>
          <a:srgbClr val="B1BCDA"/>
        </a:accent5>
        <a:accent6>
          <a:srgbClr val="5F8AC4"/>
        </a:accent6>
        <a:hlink>
          <a:srgbClr val="96B1E6"/>
        </a:hlink>
        <a:folHlink>
          <a:srgbClr val="99C25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1 3">
        <a:dk1>
          <a:srgbClr val="23387D"/>
        </a:dk1>
        <a:lt1>
          <a:srgbClr val="FFFFFF"/>
        </a:lt1>
        <a:dk2>
          <a:srgbClr val="1A3D97"/>
        </a:dk2>
        <a:lt2>
          <a:srgbClr val="DDDDDD"/>
        </a:lt2>
        <a:accent1>
          <a:srgbClr val="6E51A7"/>
        </a:accent1>
        <a:accent2>
          <a:srgbClr val="8C8EE0"/>
        </a:accent2>
        <a:accent3>
          <a:srgbClr val="FFFFFF"/>
        </a:accent3>
        <a:accent4>
          <a:srgbClr val="1C2E6A"/>
        </a:accent4>
        <a:accent5>
          <a:srgbClr val="BAB3D0"/>
        </a:accent5>
        <a:accent6>
          <a:srgbClr val="7E80CB"/>
        </a:accent6>
        <a:hlink>
          <a:srgbClr val="96B1E6"/>
        </a:hlink>
        <a:folHlink>
          <a:srgbClr val="7BB32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1 4">
        <a:dk1>
          <a:srgbClr val="1D4940"/>
        </a:dk1>
        <a:lt1>
          <a:srgbClr val="FFFFFF"/>
        </a:lt1>
        <a:dk2>
          <a:srgbClr val="3F716F"/>
        </a:dk2>
        <a:lt2>
          <a:srgbClr val="DDDDDD"/>
        </a:lt2>
        <a:accent1>
          <a:srgbClr val="669E86"/>
        </a:accent1>
        <a:accent2>
          <a:srgbClr val="A2CAB4"/>
        </a:accent2>
        <a:accent3>
          <a:srgbClr val="FFFFFF"/>
        </a:accent3>
        <a:accent4>
          <a:srgbClr val="173D35"/>
        </a:accent4>
        <a:accent5>
          <a:srgbClr val="B8CCC3"/>
        </a:accent5>
        <a:accent6>
          <a:srgbClr val="92B7A3"/>
        </a:accent6>
        <a:hlink>
          <a:srgbClr val="8CA35F"/>
        </a:hlink>
        <a:folHlink>
          <a:srgbClr val="C1B05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1 5">
        <a:dk1>
          <a:srgbClr val="23387D"/>
        </a:dk1>
        <a:lt1>
          <a:srgbClr val="FFFFFF"/>
        </a:lt1>
        <a:dk2>
          <a:srgbClr val="1A3D97"/>
        </a:dk2>
        <a:lt2>
          <a:srgbClr val="DDDDDD"/>
        </a:lt2>
        <a:accent1>
          <a:srgbClr val="4972BB"/>
        </a:accent1>
        <a:accent2>
          <a:srgbClr val="6A99D8"/>
        </a:accent2>
        <a:accent3>
          <a:srgbClr val="FFFFFF"/>
        </a:accent3>
        <a:accent4>
          <a:srgbClr val="1C2E6A"/>
        </a:accent4>
        <a:accent5>
          <a:srgbClr val="B1BCDA"/>
        </a:accent5>
        <a:accent6>
          <a:srgbClr val="5F8AC4"/>
        </a:accent6>
        <a:hlink>
          <a:srgbClr val="96B1E6"/>
        </a:hlink>
        <a:folHlink>
          <a:srgbClr val="99C25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1 6">
        <a:dk1>
          <a:srgbClr val="23387D"/>
        </a:dk1>
        <a:lt1>
          <a:srgbClr val="FFFFFF"/>
        </a:lt1>
        <a:dk2>
          <a:srgbClr val="1A3D97"/>
        </a:dk2>
        <a:lt2>
          <a:srgbClr val="DDDDDD"/>
        </a:lt2>
        <a:accent1>
          <a:srgbClr val="6E51A7"/>
        </a:accent1>
        <a:accent2>
          <a:srgbClr val="8C8EE0"/>
        </a:accent2>
        <a:accent3>
          <a:srgbClr val="FFFFFF"/>
        </a:accent3>
        <a:accent4>
          <a:srgbClr val="1C2E6A"/>
        </a:accent4>
        <a:accent5>
          <a:srgbClr val="BAB3D0"/>
        </a:accent5>
        <a:accent6>
          <a:srgbClr val="7E80CB"/>
        </a:accent6>
        <a:hlink>
          <a:srgbClr val="96B1E6"/>
        </a:hlink>
        <a:folHlink>
          <a:srgbClr val="7BB32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1 7">
        <a:dk1>
          <a:srgbClr val="729ADC"/>
        </a:dk1>
        <a:lt1>
          <a:srgbClr val="FFFFFF"/>
        </a:lt1>
        <a:dk2>
          <a:srgbClr val="1A3D97"/>
        </a:dk2>
        <a:lt2>
          <a:srgbClr val="DDDDDD"/>
        </a:lt2>
        <a:accent1>
          <a:srgbClr val="4D74BB"/>
        </a:accent1>
        <a:accent2>
          <a:srgbClr val="6A99D8"/>
        </a:accent2>
        <a:accent3>
          <a:srgbClr val="FFFFFF"/>
        </a:accent3>
        <a:accent4>
          <a:srgbClr val="6083BC"/>
        </a:accent4>
        <a:accent5>
          <a:srgbClr val="B2BCDA"/>
        </a:accent5>
        <a:accent6>
          <a:srgbClr val="5F8AC4"/>
        </a:accent6>
        <a:hlink>
          <a:srgbClr val="96B1E6"/>
        </a:hlink>
        <a:folHlink>
          <a:srgbClr val="99C25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7784</TotalTime>
  <Words>83</Words>
  <Application>Microsoft Office PowerPoint</Application>
  <PresentationFormat>On-screen Show (4:3)</PresentationFormat>
  <Paragraphs>34</Paragraphs>
  <Slides>16</Slides>
  <Notes>14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5</vt:i4>
      </vt:variant>
      <vt:variant>
        <vt:lpstr>Шаблон оформления</vt:lpstr>
      </vt:variant>
      <vt:variant>
        <vt:i4>4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6" baseType="lpstr">
      <vt:lpstr>Arial</vt:lpstr>
      <vt:lpstr>Verdana</vt:lpstr>
      <vt:lpstr>Wingdings</vt:lpstr>
      <vt:lpstr>Calibri</vt:lpstr>
      <vt:lpstr>Arial Unicode MS</vt:lpstr>
      <vt:lpstr>1_1</vt:lpstr>
      <vt:lpstr>1_1</vt:lpstr>
      <vt:lpstr>1_1</vt:lpstr>
      <vt:lpstr>1_1</vt:lpstr>
      <vt:lpstr>Image</vt:lpstr>
      <vt:lpstr>Слайд 1</vt:lpstr>
      <vt:lpstr>Международные* сравнения инвестклимата </vt:lpstr>
      <vt:lpstr>Показатели: Россия сегодня</vt:lpstr>
      <vt:lpstr>Показатели: Россия завтра</vt:lpstr>
      <vt:lpstr>Регистрация новой компании.</vt:lpstr>
      <vt:lpstr>Разрешения на строительство.</vt:lpstr>
      <vt:lpstr>Присоединение к электросетям.</vt:lpstr>
      <vt:lpstr>Регистрация недвижимости.</vt:lpstr>
      <vt:lpstr>Получение кредита.</vt:lpstr>
      <vt:lpstr>Защита инвесторов.</vt:lpstr>
      <vt:lpstr>Уплата налогов</vt:lpstr>
      <vt:lpstr>Международная торговля.</vt:lpstr>
      <vt:lpstr>Исполнение контрактов - принудительное взыскание.</vt:lpstr>
      <vt:lpstr>Исполнение контрактов</vt:lpstr>
      <vt:lpstr>Разрешение банкротства</vt:lpstr>
      <vt:lpstr>Контактная информация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Sanek</dc:creator>
  <cp:lastModifiedBy>arkhangel</cp:lastModifiedBy>
  <cp:revision>818</cp:revision>
  <cp:lastPrinted>1601-01-01T00:00:00Z</cp:lastPrinted>
  <dcterms:created xsi:type="dcterms:W3CDTF">1601-01-01T00:00:00Z</dcterms:created>
  <dcterms:modified xsi:type="dcterms:W3CDTF">2012-04-27T09:24:59Z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